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8"/>
  </p:notesMasterIdLst>
  <p:sldIdLst>
    <p:sldId id="256" r:id="rId2"/>
    <p:sldId id="264" r:id="rId3"/>
    <p:sldId id="294" r:id="rId4"/>
    <p:sldId id="265" r:id="rId5"/>
    <p:sldId id="266" r:id="rId6"/>
    <p:sldId id="267" r:id="rId7"/>
    <p:sldId id="268" r:id="rId8"/>
    <p:sldId id="269" r:id="rId9"/>
    <p:sldId id="270" r:id="rId10"/>
    <p:sldId id="280" r:id="rId11"/>
    <p:sldId id="289" r:id="rId12"/>
    <p:sldId id="276" r:id="rId13"/>
    <p:sldId id="277" r:id="rId14"/>
    <p:sldId id="273" r:id="rId15"/>
    <p:sldId id="271" r:id="rId16"/>
    <p:sldId id="274" r:id="rId17"/>
    <p:sldId id="299" r:id="rId18"/>
    <p:sldId id="293" r:id="rId19"/>
    <p:sldId id="278" r:id="rId20"/>
    <p:sldId id="279" r:id="rId21"/>
    <p:sldId id="281" r:id="rId22"/>
    <p:sldId id="290" r:id="rId23"/>
    <p:sldId id="283" r:id="rId24"/>
    <p:sldId id="291" r:id="rId25"/>
    <p:sldId id="282" r:id="rId26"/>
    <p:sldId id="284" r:id="rId27"/>
    <p:sldId id="285" r:id="rId28"/>
    <p:sldId id="286" r:id="rId29"/>
    <p:sldId id="287" r:id="rId30"/>
    <p:sldId id="288" r:id="rId31"/>
    <p:sldId id="296" r:id="rId32"/>
    <p:sldId id="297" r:id="rId33"/>
    <p:sldId id="298" r:id="rId34"/>
    <p:sldId id="295" r:id="rId35"/>
    <p:sldId id="261" r:id="rId36"/>
    <p:sldId id="263"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23"/>
    <p:restoredTop sz="92768"/>
  </p:normalViewPr>
  <p:slideViewPr>
    <p:cSldViewPr snapToGrid="0" snapToObjects="1">
      <p:cViewPr varScale="1">
        <p:scale>
          <a:sx n="88" d="100"/>
          <a:sy n="88" d="100"/>
        </p:scale>
        <p:origin x="504" y="184"/>
      </p:cViewPr>
      <p:guideLst/>
    </p:cSldViewPr>
  </p:slideViewPr>
  <p:outlineViewPr>
    <p:cViewPr>
      <p:scale>
        <a:sx n="33" d="100"/>
        <a:sy n="33" d="100"/>
      </p:scale>
      <p:origin x="0" y="-7976"/>
    </p:cViewPr>
  </p:outlin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34B4D0-9CE6-8442-B6D3-4C77B893B1DB}" type="datetimeFigureOut">
              <a:rPr kumimoji="1" lang="ja-JP" altLang="en-US" smtClean="0"/>
              <a:t>2018/3/17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356C12-35AC-464C-BBED-788297583351}" type="slidenum">
              <a:rPr kumimoji="1" lang="ja-JP" altLang="en-US" smtClean="0"/>
              <a:t>‹#›</a:t>
            </a:fld>
            <a:endParaRPr kumimoji="1" lang="ja-JP" altLang="en-US"/>
          </a:p>
        </p:txBody>
      </p:sp>
    </p:spTree>
    <p:extLst>
      <p:ext uri="{BB962C8B-B14F-4D97-AF65-F5344CB8AC3E}">
        <p14:creationId xmlns:p14="http://schemas.microsoft.com/office/powerpoint/2010/main" val="5198538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C3356C12-35AC-464C-BBED-788297583351}" type="slidenum">
              <a:rPr kumimoji="1" lang="ja-JP" altLang="en-US" smtClean="0"/>
              <a:t>1</a:t>
            </a:fld>
            <a:endParaRPr kumimoji="1" lang="ja-JP" altLang="en-US"/>
          </a:p>
        </p:txBody>
      </p:sp>
    </p:spTree>
    <p:extLst>
      <p:ext uri="{BB962C8B-B14F-4D97-AF65-F5344CB8AC3E}">
        <p14:creationId xmlns:p14="http://schemas.microsoft.com/office/powerpoint/2010/main" val="1220903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3356C12-35AC-464C-BBED-788297583351}" type="slidenum">
              <a:rPr kumimoji="1" lang="ja-JP" altLang="en-US" smtClean="0"/>
              <a:t>8</a:t>
            </a:fld>
            <a:endParaRPr kumimoji="1" lang="ja-JP" altLang="en-US"/>
          </a:p>
        </p:txBody>
      </p:sp>
    </p:spTree>
    <p:extLst>
      <p:ext uri="{BB962C8B-B14F-4D97-AF65-F5344CB8AC3E}">
        <p14:creationId xmlns:p14="http://schemas.microsoft.com/office/powerpoint/2010/main" val="2935712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C3356C12-35AC-464C-BBED-788297583351}" type="slidenum">
              <a:rPr kumimoji="1" lang="ja-JP" altLang="en-US" smtClean="0"/>
              <a:t>9</a:t>
            </a:fld>
            <a:endParaRPr kumimoji="1" lang="ja-JP" altLang="en-US"/>
          </a:p>
        </p:txBody>
      </p:sp>
    </p:spTree>
    <p:extLst>
      <p:ext uri="{BB962C8B-B14F-4D97-AF65-F5344CB8AC3E}">
        <p14:creationId xmlns:p14="http://schemas.microsoft.com/office/powerpoint/2010/main" val="644730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C3356C12-35AC-464C-BBED-788297583351}" type="slidenum">
              <a:rPr kumimoji="1" lang="ja-JP" altLang="en-US" smtClean="0"/>
              <a:t>15</a:t>
            </a:fld>
            <a:endParaRPr kumimoji="1" lang="ja-JP" altLang="en-US"/>
          </a:p>
        </p:txBody>
      </p:sp>
    </p:spTree>
    <p:extLst>
      <p:ext uri="{BB962C8B-B14F-4D97-AF65-F5344CB8AC3E}">
        <p14:creationId xmlns:p14="http://schemas.microsoft.com/office/powerpoint/2010/main" val="2812206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3;&#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1109344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297332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no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lvl1pPr>
              <a:defRPr sz="2000"/>
            </a:lvl1pPr>
          </a:lstStyle>
          <a:p>
            <a:fld id="{BA8B0745-A70C-964D-988D-7D3FFC199140}" type="slidenum">
              <a:rPr lang="ja-JP" altLang="en-US" smtClean="0"/>
              <a:pPr/>
              <a:t>‹#›</a:t>
            </a:fld>
            <a:endParaRPr lang="ja-JP" altLang="en-US"/>
          </a:p>
        </p:txBody>
      </p:sp>
    </p:spTree>
    <p:extLst>
      <p:ext uri="{BB962C8B-B14F-4D97-AF65-F5344CB8AC3E}">
        <p14:creationId xmlns:p14="http://schemas.microsoft.com/office/powerpoint/2010/main" val="213951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999890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r>
              <a:rPr kumimoji="1" lang="en-US" altLang="ja-JP"/>
              <a:t>2018/3/17</a:t>
            </a:r>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7" name="スライド番号プレースホルダー 6"/>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1107843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r>
              <a:rPr kumimoji="1" lang="en-US" altLang="ja-JP"/>
              <a:t>2018/3/17</a:t>
            </a:r>
            <a:endParaRPr kumimoji="1" lang="ja-JP" altLang="en-US"/>
          </a:p>
        </p:txBody>
      </p:sp>
      <p:sp>
        <p:nvSpPr>
          <p:cNvPr id="8" name="フッター プレースホルダー 7"/>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9" name="スライド番号プレースホルダー 8"/>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846720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r>
              <a:rPr kumimoji="1" lang="en-US" altLang="ja-JP"/>
              <a:t>2018/3/17</a:t>
            </a:r>
            <a:endParaRPr kumimoji="1" lang="ja-JP" altLang="en-US"/>
          </a:p>
        </p:txBody>
      </p:sp>
      <p:sp>
        <p:nvSpPr>
          <p:cNvPr id="4" name="フッター プレースホルダー 3"/>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5" name="スライド番号プレースホルダー 4"/>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r>
              <a:rPr kumimoji="1" lang="en-US" altLang="ja-JP"/>
              <a:t>2018/3/17</a:t>
            </a:r>
            <a:endParaRPr kumimoji="1" lang="ja-JP" altLang="en-US"/>
          </a:p>
        </p:txBody>
      </p:sp>
      <p:sp>
        <p:nvSpPr>
          <p:cNvPr id="3" name="フッター プレースホルダー 2"/>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4" name="スライド番号プレースホルダー 3"/>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368754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3;&#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r>
              <a:rPr kumimoji="1" lang="en-US" altLang="ja-JP"/>
              <a:t>2018/3/17</a:t>
            </a:r>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7" name="スライド番号プレースホルダー 6"/>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11529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r>
              <a:rPr kumimoji="1" lang="en-US" altLang="ja-JP"/>
              <a:t>2018/3/17</a:t>
            </a:r>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7" name="スライド番号プレースホルダー 6"/>
          <p:cNvSpPr>
            <a:spLocks noGrp="1"/>
          </p:cNvSpPr>
          <p:nvPr>
            <p:ph type="sldNum" sz="quarter" idx="12"/>
          </p:nvPr>
        </p:nvSpPr>
        <p:spPr/>
        <p:txBody>
          <a:body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509753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kumimoji="1" lang="en-US" altLang="ja-JP"/>
              <a:t>2018/3/17</a:t>
            </a:r>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B0745-A70C-964D-988D-7D3FFC199140}" type="slidenum">
              <a:rPr kumimoji="1" lang="ja-JP" altLang="en-US" smtClean="0"/>
              <a:t>‹#›</a:t>
            </a:fld>
            <a:endParaRPr kumimoji="1" lang="ja-JP" alt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sa/3.0/"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tiff"/><Relationship Id="rId7" Type="http://schemas.openxmlformats.org/officeDocument/2006/relationships/image" Target="../media/image10.tiff"/><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2.xml"/><Relationship Id="rId4" Type="http://schemas.openxmlformats.org/officeDocument/2006/relationships/image" Target="../media/image23.tiff"/></Relationships>
</file>

<file path=ppt/slides/_rels/slide2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image" Target="../media/image31.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ja.wikipedia.org/wiki/%E3%83%95%E3%82%A1%E3%82%A4%E3%83%AB_(%E3%82%B3%E3%83%B3%E3%83%94%E3%83%A5%E3%83%BC%E3%82%B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ja.wikipedia.org/wiki/%E3%83%95%E3%82%A1%E3%82%A4%E3%83%AB_(%E3%82%B3%E3%83%B3%E3%83%94%E3%83%A5%E3%83%BC%E3%82%B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ja.wikipedia.org/wiki/%E3%83%95%E3%82%A1%E3%82%A4%E3%83%AB_(%E3%82%B3%E3%83%B3%E3%83%94%E3%83%A5%E3%83%BC%E3%82%B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93486" y="1136877"/>
            <a:ext cx="10813143" cy="2387600"/>
          </a:xfrm>
        </p:spPr>
        <p:txBody>
          <a:bodyPr>
            <a:noAutofit/>
          </a:bodyPr>
          <a:lstStyle/>
          <a:p>
            <a:r>
              <a:rPr lang="en-US" altLang="ja-JP" sz="4400" b="1" dirty="0"/>
              <a:t>jus &amp; USP</a:t>
            </a:r>
            <a:r>
              <a:rPr lang="ja-JP" altLang="en-US" sz="4400" b="1" dirty="0"/>
              <a:t>友の会共催 シェル勉強会</a:t>
            </a:r>
            <a:r>
              <a:rPr lang="en-US" altLang="ja-JP" sz="4400" b="1" dirty="0"/>
              <a:t>@</a:t>
            </a:r>
            <a:r>
              <a:rPr lang="ja-JP" altLang="en-US" sz="4400" b="1" dirty="0"/>
              <a:t>関西</a:t>
            </a:r>
            <a:br>
              <a:rPr lang="en-US" altLang="ja-JP" sz="4400" b="1" dirty="0"/>
            </a:br>
            <a:r>
              <a:rPr lang="ja-JP" altLang="en-US" sz="4000" b="1" dirty="0"/>
              <a:t>（第</a:t>
            </a:r>
            <a:r>
              <a:rPr lang="en-US" altLang="ja-JP" sz="4000" b="1" dirty="0"/>
              <a:t>34</a:t>
            </a:r>
            <a:r>
              <a:rPr lang="ja-JP" altLang="en-US" sz="4000" b="1" dirty="0"/>
              <a:t>回いつも難しい問題ばっかり出す上田が真面目に考えた初心者用シェル芸勉強会）</a:t>
            </a:r>
            <a:endParaRPr kumimoji="1" lang="ja-JP" altLang="en-US" sz="4400" dirty="0"/>
          </a:p>
        </p:txBody>
      </p:sp>
      <p:sp>
        <p:nvSpPr>
          <p:cNvPr id="3" name="サブタイトル 2"/>
          <p:cNvSpPr>
            <a:spLocks noGrp="1"/>
          </p:cNvSpPr>
          <p:nvPr>
            <p:ph type="subTitle" idx="1"/>
          </p:nvPr>
        </p:nvSpPr>
        <p:spPr>
          <a:xfrm>
            <a:off x="1524000" y="4264978"/>
            <a:ext cx="9144000" cy="1655762"/>
          </a:xfrm>
        </p:spPr>
        <p:txBody>
          <a:bodyPr anchor="ctr">
            <a:normAutofit/>
          </a:bodyPr>
          <a:lstStyle/>
          <a:p>
            <a:r>
              <a:rPr kumimoji="1" lang="ja-JP" altLang="en-US" sz="3600" dirty="0"/>
              <a:t>千葉工業大学</a:t>
            </a:r>
            <a:r>
              <a:rPr kumimoji="1" lang="en-US" altLang="ja-JP" sz="3600" dirty="0"/>
              <a:t> </a:t>
            </a:r>
            <a:r>
              <a:rPr kumimoji="1" lang="ja-JP" altLang="en-US" sz="3600" dirty="0"/>
              <a:t>上田隆一</a:t>
            </a:r>
            <a:endParaRPr kumimoji="1" lang="en-US" altLang="ja-JP" sz="3600" dirty="0"/>
          </a:p>
        </p:txBody>
      </p:sp>
      <p:sp>
        <p:nvSpPr>
          <p:cNvPr id="4" name="正方形/長方形 3">
            <a:extLst>
              <a:ext uri="{FF2B5EF4-FFF2-40B4-BE49-F238E27FC236}">
                <a16:creationId xmlns:a16="http://schemas.microsoft.com/office/drawing/2014/main" id="{2EC30098-6F1B-3D4D-99F6-5AE7ECF9938E}"/>
              </a:ext>
            </a:extLst>
          </p:cNvPr>
          <p:cNvSpPr/>
          <p:nvPr/>
        </p:nvSpPr>
        <p:spPr>
          <a:xfrm>
            <a:off x="5900057" y="6014910"/>
            <a:ext cx="5942652" cy="646331"/>
          </a:xfrm>
          <a:prstGeom prst="rect">
            <a:avLst/>
          </a:prstGeom>
        </p:spPr>
        <p:txBody>
          <a:bodyPr wrap="none">
            <a:spAutoFit/>
          </a:bodyPr>
          <a:lstStyle/>
          <a:p>
            <a:pPr algn="r"/>
            <a:r>
              <a:rPr lang="ja-JP" altLang="en-US" dirty="0"/>
              <a:t>この 作品 は </a:t>
            </a:r>
            <a:r>
              <a:rPr lang="ja-JP" altLang="en-US" dirty="0">
                <a:hlinkClick r:id="rId3"/>
              </a:rPr>
              <a:t>クリエイティブ・コモンズ 表示 </a:t>
            </a:r>
            <a:br>
              <a:rPr lang="en-US" altLang="ja-JP" dirty="0">
                <a:hlinkClick r:id="rId3"/>
              </a:rPr>
            </a:br>
            <a:r>
              <a:rPr lang="en-US" altLang="ja-JP" dirty="0">
                <a:hlinkClick r:id="rId3"/>
              </a:rPr>
              <a:t>- </a:t>
            </a:r>
            <a:r>
              <a:rPr lang="ja-JP" altLang="en-US" dirty="0">
                <a:hlinkClick r:id="rId3"/>
              </a:rPr>
              <a:t>継承 </a:t>
            </a:r>
            <a:r>
              <a:rPr lang="en-US" altLang="ja-JP" dirty="0">
                <a:hlinkClick r:id="rId3"/>
              </a:rPr>
              <a:t>3.0 </a:t>
            </a:r>
            <a:r>
              <a:rPr lang="ja-JP" altLang="en-US" dirty="0">
                <a:hlinkClick r:id="rId3"/>
              </a:rPr>
              <a:t>非移植 ライセンス</a:t>
            </a:r>
            <a:r>
              <a:rPr lang="ja-JP" altLang="en-US" dirty="0"/>
              <a:t>の下に提供されています。</a:t>
            </a:r>
          </a:p>
        </p:txBody>
      </p:sp>
      <p:pic>
        <p:nvPicPr>
          <p:cNvPr id="5" name="図 4">
            <a:extLst>
              <a:ext uri="{FF2B5EF4-FFF2-40B4-BE49-F238E27FC236}">
                <a16:creationId xmlns:a16="http://schemas.microsoft.com/office/drawing/2014/main" id="{48399C1E-9EB2-2441-8071-565FD23F2893}"/>
              </a:ext>
            </a:extLst>
          </p:cNvPr>
          <p:cNvPicPr>
            <a:picLocks noChangeAspect="1"/>
          </p:cNvPicPr>
          <p:nvPr/>
        </p:nvPicPr>
        <p:blipFill>
          <a:blip r:embed="rId4"/>
          <a:stretch>
            <a:fillRect/>
          </a:stretch>
        </p:blipFill>
        <p:spPr>
          <a:xfrm>
            <a:off x="9934974" y="5291738"/>
            <a:ext cx="1806135" cy="629002"/>
          </a:xfrm>
          <a:prstGeom prst="rect">
            <a:avLst/>
          </a:prstGeom>
        </p:spPr>
      </p:pic>
    </p:spTree>
    <p:extLst>
      <p:ext uri="{BB962C8B-B14F-4D97-AF65-F5344CB8AC3E}">
        <p14:creationId xmlns:p14="http://schemas.microsoft.com/office/powerpoint/2010/main" val="7691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4812E6-A6BD-CB4E-8CBA-590E8F39A073}"/>
              </a:ext>
            </a:extLst>
          </p:cNvPr>
          <p:cNvSpPr>
            <a:spLocks noGrp="1"/>
          </p:cNvSpPr>
          <p:nvPr>
            <p:ph type="title"/>
          </p:nvPr>
        </p:nvSpPr>
        <p:spPr>
          <a:xfrm>
            <a:off x="838200" y="157162"/>
            <a:ext cx="10515600" cy="1325563"/>
          </a:xfrm>
        </p:spPr>
        <p:txBody>
          <a:bodyPr/>
          <a:lstStyle/>
          <a:p>
            <a:r>
              <a:rPr lang="ja-JP" altLang="en-US" dirty="0"/>
              <a:t>テキトーな仕事の例</a:t>
            </a:r>
            <a:endParaRPr kumimoji="1" lang="ja-JP" altLang="en-US" dirty="0"/>
          </a:p>
        </p:txBody>
      </p:sp>
      <p:sp>
        <p:nvSpPr>
          <p:cNvPr id="3" name="コンテンツ プレースホルダー 2">
            <a:extLst>
              <a:ext uri="{FF2B5EF4-FFF2-40B4-BE49-F238E27FC236}">
                <a16:creationId xmlns:a16="http://schemas.microsoft.com/office/drawing/2014/main" id="{B2123F93-4C87-6E4F-9E8F-ADD6A26A8071}"/>
              </a:ext>
            </a:extLst>
          </p:cNvPr>
          <p:cNvSpPr>
            <a:spLocks noGrp="1"/>
          </p:cNvSpPr>
          <p:nvPr>
            <p:ph idx="1"/>
          </p:nvPr>
        </p:nvSpPr>
        <p:spPr>
          <a:xfrm>
            <a:off x="838200" y="1482725"/>
            <a:ext cx="10515600" cy="4351338"/>
          </a:xfrm>
        </p:spPr>
        <p:txBody>
          <a:bodyPr/>
          <a:lstStyle/>
          <a:p>
            <a:r>
              <a:rPr kumimoji="1" lang="ja-JP" altLang="en-US" dirty="0"/>
              <a:t>某メモ帳</a:t>
            </a:r>
            <a:endParaRPr kumimoji="1" lang="en-US" altLang="ja-JP" dirty="0"/>
          </a:p>
          <a:p>
            <a:pPr lvl="1"/>
            <a:r>
              <a:rPr kumimoji="1" lang="ja-JP" altLang="en-US" dirty="0"/>
              <a:t>テキストの最初に「</a:t>
            </a:r>
            <a:r>
              <a:rPr kumimoji="1" lang="en-US" altLang="ja-JP" dirty="0"/>
              <a:t>.LOG</a:t>
            </a:r>
            <a:r>
              <a:rPr kumimoji="1" lang="ja-JP" altLang="en-US" dirty="0"/>
              <a:t>」と入れると日付が自動挿入</a:t>
            </a:r>
            <a:endParaRPr kumimoji="1" lang="en-US" altLang="ja-JP" dirty="0"/>
          </a:p>
          <a:p>
            <a:pPr lvl="2"/>
            <a:r>
              <a:rPr lang="ja-JP" altLang="en-US" dirty="0"/>
              <a:t>普通の人にとっては「便利だからいいじゃん」</a:t>
            </a:r>
            <a:endParaRPr lang="en-US" altLang="ja-JP" dirty="0"/>
          </a:p>
          <a:p>
            <a:pPr lvl="2"/>
            <a:r>
              <a:rPr kumimoji="1" lang="ja-JP" altLang="en-US" dirty="0"/>
              <a:t>仕事でシステムを作っていると大変気を使う</a:t>
            </a:r>
            <a:endParaRPr kumimoji="1" lang="en-US" altLang="ja-JP" dirty="0"/>
          </a:p>
          <a:p>
            <a:pPr lvl="2"/>
            <a:endParaRPr kumimoji="1" lang="en-US" altLang="ja-JP" dirty="0"/>
          </a:p>
          <a:p>
            <a:r>
              <a:rPr lang="ja-JP" altLang="en-US" dirty="0"/>
              <a:t>他の勝手にファイル書き換え問題の事例</a:t>
            </a:r>
            <a:endParaRPr lang="en-US" altLang="ja-JP" dirty="0"/>
          </a:p>
          <a:p>
            <a:pPr lvl="1"/>
            <a:r>
              <a:rPr lang="ja-JP" altLang="en-US" dirty="0"/>
              <a:t>某メディアプレーヤーが</a:t>
            </a:r>
            <a:r>
              <a:rPr lang="en-US" altLang="ja-JP" dirty="0"/>
              <a:t>MP3</a:t>
            </a:r>
            <a:r>
              <a:rPr lang="ja-JP" altLang="en-US" dirty="0"/>
              <a:t>を</a:t>
            </a:r>
            <a:endParaRPr lang="en-US" altLang="ja-JP" dirty="0"/>
          </a:p>
          <a:p>
            <a:pPr lvl="1"/>
            <a:r>
              <a:rPr lang="ja-JP" altLang="en-US" dirty="0"/>
              <a:t>某表計算ソフトが</a:t>
            </a:r>
            <a:r>
              <a:rPr lang="en-US" altLang="ja-JP" dirty="0"/>
              <a:t>csv</a:t>
            </a:r>
            <a:r>
              <a:rPr lang="ja-JP" altLang="en-US" dirty="0"/>
              <a:t>ファイルを</a:t>
            </a:r>
            <a:endParaRPr lang="en-US" altLang="ja-JP" dirty="0"/>
          </a:p>
          <a:p>
            <a:pPr lvl="1"/>
            <a:endParaRPr lang="en-US" altLang="ja-JP" dirty="0"/>
          </a:p>
          <a:p>
            <a:pPr lvl="1"/>
            <a:r>
              <a:rPr lang="ja-JP" altLang="en-US" dirty="0"/>
              <a:t>いちいち検証はできないけど、データファイルが自分たちのソフトウェアでしか開けられないことを想定しているような態度</a:t>
            </a:r>
            <a:endParaRPr lang="en-US" altLang="ja-JP" dirty="0"/>
          </a:p>
          <a:p>
            <a:endParaRPr kumimoji="1" lang="ja-JP" altLang="en-US" dirty="0"/>
          </a:p>
        </p:txBody>
      </p:sp>
      <p:sp>
        <p:nvSpPr>
          <p:cNvPr id="4" name="日付プレースホルダー 3">
            <a:extLst>
              <a:ext uri="{FF2B5EF4-FFF2-40B4-BE49-F238E27FC236}">
                <a16:creationId xmlns:a16="http://schemas.microsoft.com/office/drawing/2014/main" id="{34A2629B-CB59-F34B-99F8-1225F7B1CE84}"/>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75A22BD6-2B13-2247-9304-799DB08CE8BE}"/>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968D1EA3-8681-F744-B0F5-DBC3238E9566}"/>
              </a:ext>
            </a:extLst>
          </p:cNvPr>
          <p:cNvSpPr>
            <a:spLocks noGrp="1"/>
          </p:cNvSpPr>
          <p:nvPr>
            <p:ph type="sldNum" sz="quarter" idx="12"/>
          </p:nvPr>
        </p:nvSpPr>
        <p:spPr/>
        <p:txBody>
          <a:bodyPr/>
          <a:lstStyle/>
          <a:p>
            <a:fld id="{BA8B0745-A70C-964D-988D-7D3FFC199140}" type="slidenum">
              <a:rPr lang="ja-JP" altLang="en-US" smtClean="0"/>
              <a:pPr/>
              <a:t>10</a:t>
            </a:fld>
            <a:endParaRPr lang="ja-JP" altLang="en-US"/>
          </a:p>
        </p:txBody>
      </p:sp>
    </p:spTree>
    <p:extLst>
      <p:ext uri="{BB962C8B-B14F-4D97-AF65-F5344CB8AC3E}">
        <p14:creationId xmlns:p14="http://schemas.microsoft.com/office/powerpoint/2010/main" val="2880948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187800-10BC-1844-8F1B-A97D80E175C2}"/>
              </a:ext>
            </a:extLst>
          </p:cNvPr>
          <p:cNvSpPr>
            <a:spLocks noGrp="1"/>
          </p:cNvSpPr>
          <p:nvPr>
            <p:ph type="title"/>
          </p:nvPr>
        </p:nvSpPr>
        <p:spPr/>
        <p:txBody>
          <a:bodyPr/>
          <a:lstStyle/>
          <a:p>
            <a:r>
              <a:rPr kumimoji="1" lang="ja-JP" altLang="en-US" dirty="0"/>
              <a:t>ユーザはどうあるべき？</a:t>
            </a:r>
          </a:p>
        </p:txBody>
      </p:sp>
      <p:sp>
        <p:nvSpPr>
          <p:cNvPr id="3" name="コンテンツ プレースホルダー 2">
            <a:extLst>
              <a:ext uri="{FF2B5EF4-FFF2-40B4-BE49-F238E27FC236}">
                <a16:creationId xmlns:a16="http://schemas.microsoft.com/office/drawing/2014/main" id="{DD9A5449-50A9-7144-A0D0-5041FDC9C06B}"/>
              </a:ext>
            </a:extLst>
          </p:cNvPr>
          <p:cNvSpPr>
            <a:spLocks noGrp="1"/>
          </p:cNvSpPr>
          <p:nvPr>
            <p:ph idx="1"/>
          </p:nvPr>
        </p:nvSpPr>
        <p:spPr/>
        <p:txBody>
          <a:bodyPr/>
          <a:lstStyle/>
          <a:p>
            <a:r>
              <a:rPr kumimoji="1" lang="ja-JP" altLang="en-US" dirty="0"/>
              <a:t>便利なものは使った方が良い</a:t>
            </a:r>
            <a:endParaRPr kumimoji="1" lang="en-US" altLang="ja-JP" dirty="0"/>
          </a:p>
          <a:p>
            <a:pPr lvl="1"/>
            <a:r>
              <a:rPr kumimoji="1" lang="ja-JP" altLang="en-US" dirty="0"/>
              <a:t>自動車が自動運転できるなら使うに越したことはない</a:t>
            </a:r>
            <a:endParaRPr kumimoji="1" lang="en-US" altLang="ja-JP" dirty="0"/>
          </a:p>
          <a:p>
            <a:endParaRPr kumimoji="1" lang="en-US" altLang="ja-JP" dirty="0"/>
          </a:p>
          <a:p>
            <a:r>
              <a:rPr lang="ja-JP" altLang="en-US" dirty="0"/>
              <a:t>しかし、コンピュータは「情報の処理」という、</a:t>
            </a:r>
            <a:br>
              <a:rPr lang="en-US" altLang="ja-JP" dirty="0"/>
            </a:br>
            <a:r>
              <a:rPr lang="ja-JP" altLang="en-US" dirty="0"/>
              <a:t>仕事や生活上で極めて重要なスキルと関係している。</a:t>
            </a:r>
            <a:endParaRPr lang="en-US" altLang="ja-JP" dirty="0"/>
          </a:p>
          <a:p>
            <a:pPr lvl="1"/>
            <a:r>
              <a:rPr kumimoji="1" lang="ja-JP" altLang="en-US" dirty="0"/>
              <a:t>ユーザも成長することで効率の良い働き方、社会が実現</a:t>
            </a:r>
            <a:endParaRPr kumimoji="1" lang="en-US" altLang="ja-JP" dirty="0"/>
          </a:p>
          <a:p>
            <a:pPr lvl="1"/>
            <a:endParaRPr lang="en-US" altLang="ja-JP" dirty="0"/>
          </a:p>
          <a:p>
            <a:r>
              <a:rPr lang="ja-JP" altLang="en-US" dirty="0"/>
              <a:t>今の状況でユーザが成長できるか</a:t>
            </a:r>
            <a:endParaRPr lang="en-US" altLang="ja-JP" dirty="0"/>
          </a:p>
          <a:p>
            <a:pPr lvl="1"/>
            <a:r>
              <a:rPr kumimoji="1" lang="ja-JP" altLang="en-US" dirty="0"/>
              <a:t>どっちかというとアヘン窟への誘惑が多い</a:t>
            </a:r>
            <a:endParaRPr kumimoji="1" lang="en-US" altLang="ja-JP" dirty="0"/>
          </a:p>
        </p:txBody>
      </p:sp>
      <p:sp>
        <p:nvSpPr>
          <p:cNvPr id="4" name="日付プレースホルダー 3">
            <a:extLst>
              <a:ext uri="{FF2B5EF4-FFF2-40B4-BE49-F238E27FC236}">
                <a16:creationId xmlns:a16="http://schemas.microsoft.com/office/drawing/2014/main" id="{EB8B7667-1C87-4E43-A24A-4898D0149D41}"/>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6D37A8C4-9423-F642-A937-549546973259}"/>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878B5BD8-286A-3341-9AD7-D04B3992AE19}"/>
              </a:ext>
            </a:extLst>
          </p:cNvPr>
          <p:cNvSpPr>
            <a:spLocks noGrp="1"/>
          </p:cNvSpPr>
          <p:nvPr>
            <p:ph type="sldNum" sz="quarter" idx="12"/>
          </p:nvPr>
        </p:nvSpPr>
        <p:spPr/>
        <p:txBody>
          <a:bodyPr/>
          <a:lstStyle/>
          <a:p>
            <a:fld id="{BA8B0745-A70C-964D-988D-7D3FFC199140}" type="slidenum">
              <a:rPr lang="ja-JP" altLang="en-US" smtClean="0"/>
              <a:pPr/>
              <a:t>11</a:t>
            </a:fld>
            <a:endParaRPr lang="ja-JP" altLang="en-US"/>
          </a:p>
        </p:txBody>
      </p:sp>
    </p:spTree>
    <p:extLst>
      <p:ext uri="{BB962C8B-B14F-4D97-AF65-F5344CB8AC3E}">
        <p14:creationId xmlns:p14="http://schemas.microsoft.com/office/powerpoint/2010/main" val="2821263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5C7CE2-4E06-F142-87FB-1E8A8194B942}"/>
              </a:ext>
            </a:extLst>
          </p:cNvPr>
          <p:cNvSpPr>
            <a:spLocks noGrp="1"/>
          </p:cNvSpPr>
          <p:nvPr>
            <p:ph type="title"/>
          </p:nvPr>
        </p:nvSpPr>
        <p:spPr/>
        <p:txBody>
          <a:bodyPr/>
          <a:lstStyle/>
          <a:p>
            <a:r>
              <a:rPr kumimoji="1" lang="ja-JP" altLang="en-US" dirty="0"/>
              <a:t>テキストファイル</a:t>
            </a:r>
          </a:p>
        </p:txBody>
      </p:sp>
      <p:sp>
        <p:nvSpPr>
          <p:cNvPr id="3" name="コンテンツ プレースホルダー 2">
            <a:extLst>
              <a:ext uri="{FF2B5EF4-FFF2-40B4-BE49-F238E27FC236}">
                <a16:creationId xmlns:a16="http://schemas.microsoft.com/office/drawing/2014/main" id="{F480F488-9558-D44F-B9E2-7616C404D3A6}"/>
              </a:ext>
            </a:extLst>
          </p:cNvPr>
          <p:cNvSpPr>
            <a:spLocks noGrp="1"/>
          </p:cNvSpPr>
          <p:nvPr>
            <p:ph idx="1"/>
          </p:nvPr>
        </p:nvSpPr>
        <p:spPr>
          <a:xfrm>
            <a:off x="838200" y="1578882"/>
            <a:ext cx="11188700" cy="4351338"/>
          </a:xfrm>
        </p:spPr>
        <p:txBody>
          <a:bodyPr/>
          <a:lstStyle/>
          <a:p>
            <a:r>
              <a:rPr lang="ja-JP" altLang="en-US" dirty="0"/>
              <a:t>特定の文字コードに基づき、字だけを表すバイナリだけで構成</a:t>
            </a:r>
            <a:endParaRPr lang="en-US" altLang="ja-JP" dirty="0"/>
          </a:p>
          <a:p>
            <a:pPr lvl="1"/>
            <a:r>
              <a:rPr kumimoji="1" lang="ja-JP" altLang="en-US" dirty="0"/>
              <a:t>何か他の情報をつけたければそれもテキストで記述</a:t>
            </a:r>
            <a:endParaRPr kumimoji="1" lang="en-US" altLang="ja-JP" dirty="0"/>
          </a:p>
          <a:p>
            <a:endParaRPr kumimoji="1" lang="en-US" altLang="ja-JP" dirty="0"/>
          </a:p>
          <a:p>
            <a:r>
              <a:rPr kumimoji="1" lang="ja-JP" altLang="en-US" dirty="0"/>
              <a:t>実は「</a:t>
            </a:r>
            <a:r>
              <a:rPr lang="ja-JP" altLang="en-US" dirty="0"/>
              <a:t>マジョリティーの理解」に抗う存在</a:t>
            </a:r>
            <a:endParaRPr lang="en-US" altLang="ja-JP" dirty="0"/>
          </a:p>
          <a:p>
            <a:pPr lvl="1"/>
            <a:r>
              <a:rPr lang="ja-JP" altLang="en-US" dirty="0"/>
              <a:t>閲覧、編集、変換可能なソフトウェアが多い</a:t>
            </a:r>
            <a:endParaRPr lang="en-US" altLang="ja-JP" dirty="0"/>
          </a:p>
          <a:p>
            <a:pPr lvl="1"/>
            <a:r>
              <a:rPr lang="ja-JP" altLang="en-US" dirty="0"/>
              <a:t>慣れないと不便で少し考えなければならないけど、主体的になる</a:t>
            </a:r>
            <a:endParaRPr lang="en-US" altLang="ja-JP" dirty="0"/>
          </a:p>
          <a:p>
            <a:pPr lvl="1"/>
            <a:endParaRPr kumimoji="1" lang="en-US" altLang="ja-JP" dirty="0"/>
          </a:p>
          <a:p>
            <a:r>
              <a:rPr lang="ja-JP" altLang="en-US" dirty="0"/>
              <a:t>そんなに理解は難しくないはずなんだけど・・・</a:t>
            </a:r>
            <a:endParaRPr lang="en-US" altLang="ja-JP" dirty="0"/>
          </a:p>
          <a:p>
            <a:pPr lvl="1"/>
            <a:r>
              <a:rPr kumimoji="1" lang="ja-JP" altLang="en-US" dirty="0"/>
              <a:t>「字をコンピュータに記録するときの</a:t>
            </a:r>
            <a:r>
              <a:rPr kumimoji="1" lang="ja-JP" altLang="en-US" dirty="0">
                <a:solidFill>
                  <a:srgbClr val="FF0000"/>
                </a:solidFill>
              </a:rPr>
              <a:t>普通の</a:t>
            </a:r>
            <a:r>
              <a:rPr kumimoji="1" lang="ja-JP" altLang="en-US" dirty="0"/>
              <a:t>方法です」で説明が済むはず</a:t>
            </a:r>
            <a:endParaRPr kumimoji="1" lang="en-US" altLang="ja-JP" dirty="0"/>
          </a:p>
          <a:p>
            <a:pPr lvl="1"/>
            <a:r>
              <a:rPr lang="ja-JP" altLang="en-US" dirty="0"/>
              <a:t>実際は、テキストをメールに添付すると</a:t>
            </a:r>
            <a:br>
              <a:rPr lang="en-US" altLang="ja-JP" dirty="0"/>
            </a:br>
            <a:r>
              <a:rPr lang="ja-JP" altLang="en-US" dirty="0">
                <a:solidFill>
                  <a:srgbClr val="FF0000"/>
                </a:solidFill>
              </a:rPr>
              <a:t>「何で開いていいか分からない」</a:t>
            </a:r>
            <a:r>
              <a:rPr lang="ja-JP" altLang="en-US" dirty="0"/>
              <a:t>と言われる（普通という認識はない）</a:t>
            </a:r>
            <a:endParaRPr kumimoji="1" lang="en-US" altLang="ja-JP" dirty="0"/>
          </a:p>
        </p:txBody>
      </p:sp>
      <p:sp>
        <p:nvSpPr>
          <p:cNvPr id="4" name="日付プレースホルダー 3">
            <a:extLst>
              <a:ext uri="{FF2B5EF4-FFF2-40B4-BE49-F238E27FC236}">
                <a16:creationId xmlns:a16="http://schemas.microsoft.com/office/drawing/2014/main" id="{319B6333-32BF-EF4C-A3F3-21D9C4D4F47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C80B44FC-0D95-8346-A5F2-7085604DF23F}"/>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1A65D0D7-B577-334F-8A9E-EB1B39965783}"/>
              </a:ext>
            </a:extLst>
          </p:cNvPr>
          <p:cNvSpPr>
            <a:spLocks noGrp="1"/>
          </p:cNvSpPr>
          <p:nvPr>
            <p:ph type="sldNum" sz="quarter" idx="12"/>
          </p:nvPr>
        </p:nvSpPr>
        <p:spPr/>
        <p:txBody>
          <a:bodyPr/>
          <a:lstStyle/>
          <a:p>
            <a:fld id="{BA8B0745-A70C-964D-988D-7D3FFC199140}" type="slidenum">
              <a:rPr lang="ja-JP" altLang="en-US" smtClean="0"/>
              <a:pPr/>
              <a:t>12</a:t>
            </a:fld>
            <a:endParaRPr lang="ja-JP" altLang="en-US" dirty="0"/>
          </a:p>
        </p:txBody>
      </p:sp>
    </p:spTree>
    <p:extLst>
      <p:ext uri="{BB962C8B-B14F-4D97-AF65-F5344CB8AC3E}">
        <p14:creationId xmlns:p14="http://schemas.microsoft.com/office/powerpoint/2010/main" val="318066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F8D5B7-B7E5-8145-84DF-98201B877F31}"/>
              </a:ext>
            </a:extLst>
          </p:cNvPr>
          <p:cNvSpPr>
            <a:spLocks noGrp="1"/>
          </p:cNvSpPr>
          <p:nvPr>
            <p:ph type="title"/>
          </p:nvPr>
        </p:nvSpPr>
        <p:spPr/>
        <p:txBody>
          <a:bodyPr/>
          <a:lstStyle/>
          <a:p>
            <a:r>
              <a:rPr kumimoji="1" lang="ja-JP" altLang="en-US" dirty="0"/>
              <a:t>テキストへの回帰</a:t>
            </a:r>
          </a:p>
        </p:txBody>
      </p:sp>
      <p:sp>
        <p:nvSpPr>
          <p:cNvPr id="3" name="コンテンツ プレースホルダー 2">
            <a:extLst>
              <a:ext uri="{FF2B5EF4-FFF2-40B4-BE49-F238E27FC236}">
                <a16:creationId xmlns:a16="http://schemas.microsoft.com/office/drawing/2014/main" id="{57FCBD92-75F7-8146-8D54-078653E22DE4}"/>
              </a:ext>
            </a:extLst>
          </p:cNvPr>
          <p:cNvSpPr>
            <a:spLocks noGrp="1"/>
          </p:cNvSpPr>
          <p:nvPr>
            <p:ph idx="1"/>
          </p:nvPr>
        </p:nvSpPr>
        <p:spPr>
          <a:xfrm>
            <a:off x="838200" y="1825625"/>
            <a:ext cx="11353800" cy="4351338"/>
          </a:xfrm>
        </p:spPr>
        <p:txBody>
          <a:bodyPr/>
          <a:lstStyle/>
          <a:p>
            <a:r>
              <a:rPr kumimoji="1" lang="ja-JP" altLang="en-US" dirty="0"/>
              <a:t>計算機の計算能力、記憶容量の向上</a:t>
            </a:r>
            <a:endParaRPr kumimoji="1" lang="en-US" altLang="ja-JP" dirty="0"/>
          </a:p>
          <a:p>
            <a:pPr lvl="2"/>
            <a:endParaRPr lang="en-US" altLang="ja-JP" dirty="0"/>
          </a:p>
          <a:p>
            <a:r>
              <a:rPr lang="ja-JP" altLang="en-US" dirty="0"/>
              <a:t>例</a:t>
            </a:r>
            <a:r>
              <a:rPr lang="en-US" altLang="ja-JP" dirty="0"/>
              <a:t>:</a:t>
            </a:r>
          </a:p>
          <a:p>
            <a:pPr lvl="1"/>
            <a:r>
              <a:rPr lang="en-US" altLang="ja-JP" dirty="0"/>
              <a:t>Microsoft Office</a:t>
            </a:r>
            <a:r>
              <a:rPr lang="ja-JP" altLang="en-US" dirty="0"/>
              <a:t>のファイルフォーマット</a:t>
            </a:r>
            <a:endParaRPr lang="en-US" altLang="ja-JP" dirty="0"/>
          </a:p>
          <a:p>
            <a:pPr lvl="2"/>
            <a:r>
              <a:rPr kumimoji="1" lang="ja-JP" altLang="en-US" dirty="0"/>
              <a:t>バイナリ</a:t>
            </a:r>
            <a:r>
              <a:rPr lang="en-US" altLang="ja-JP" dirty="0"/>
              <a:t> </a:t>
            </a:r>
            <a:r>
              <a:rPr kumimoji="1" lang="ja-JP" altLang="en-US" dirty="0"/>
              <a:t>→</a:t>
            </a:r>
            <a:r>
              <a:rPr kumimoji="1" lang="en-US" altLang="ja-JP" dirty="0"/>
              <a:t> zip</a:t>
            </a:r>
            <a:r>
              <a:rPr kumimoji="1" lang="ja-JP" altLang="en-US" dirty="0"/>
              <a:t>圧縮されたテキスト（</a:t>
            </a:r>
            <a:r>
              <a:rPr lang="en-US" altLang="ja-JP" dirty="0"/>
              <a:t>XML</a:t>
            </a:r>
            <a:r>
              <a:rPr kumimoji="1" lang="ja-JP" altLang="en-US" dirty="0"/>
              <a:t>）ファイル</a:t>
            </a:r>
            <a:endParaRPr lang="en-US" altLang="ja-JP" dirty="0"/>
          </a:p>
          <a:p>
            <a:pPr lvl="1"/>
            <a:r>
              <a:rPr kumimoji="1" lang="ja-JP" altLang="en-US" dirty="0"/>
              <a:t>ウェブアプリケーション</a:t>
            </a:r>
            <a:endParaRPr kumimoji="1" lang="en-US" altLang="ja-JP" dirty="0"/>
          </a:p>
          <a:p>
            <a:pPr lvl="2"/>
            <a:r>
              <a:rPr lang="en-US" altLang="ja-JP" dirty="0"/>
              <a:t>HTML</a:t>
            </a:r>
            <a:r>
              <a:rPr lang="ja-JP" altLang="en-US" dirty="0"/>
              <a:t>、</a:t>
            </a:r>
            <a:r>
              <a:rPr lang="en-US" altLang="ja-JP" dirty="0"/>
              <a:t>CSS</a:t>
            </a:r>
            <a:r>
              <a:rPr lang="ja-JP" altLang="en-US" dirty="0"/>
              <a:t>、</a:t>
            </a:r>
            <a:r>
              <a:rPr lang="en-US" altLang="ja-JP" dirty="0"/>
              <a:t>JavaScript</a:t>
            </a:r>
            <a:r>
              <a:rPr lang="ja-JP" altLang="en-US" dirty="0"/>
              <a:t>などで構築。データは</a:t>
            </a:r>
            <a:r>
              <a:rPr lang="en-US" altLang="ja-JP" dirty="0"/>
              <a:t>JSON</a:t>
            </a:r>
            <a:r>
              <a:rPr lang="ja-JP" altLang="en-US" dirty="0"/>
              <a:t>など。</a:t>
            </a:r>
            <a:r>
              <a:rPr lang="en-US" altLang="ja-JP" dirty="0"/>
              <a:t>SVG</a:t>
            </a:r>
            <a:r>
              <a:rPr lang="ja-JP" altLang="en-US" dirty="0"/>
              <a:t>など画像もテキストで扱われることが</a:t>
            </a:r>
            <a:endParaRPr lang="en-US" altLang="ja-JP" dirty="0"/>
          </a:p>
          <a:p>
            <a:pPr lvl="1"/>
            <a:r>
              <a:rPr lang="en-US" altLang="ja-JP" dirty="0"/>
              <a:t>ROS</a:t>
            </a:r>
            <a:r>
              <a:rPr lang="ja-JP" altLang="en-US" dirty="0"/>
              <a:t>（</a:t>
            </a:r>
            <a:r>
              <a:rPr lang="en-US" altLang="ja-JP" dirty="0"/>
              <a:t>robot operating system</a:t>
            </a:r>
            <a:r>
              <a:rPr lang="ja-JP" altLang="en-US" dirty="0"/>
              <a:t>）</a:t>
            </a:r>
            <a:endParaRPr lang="en-US" altLang="ja-JP" dirty="0"/>
          </a:p>
          <a:p>
            <a:pPr lvl="2"/>
            <a:r>
              <a:rPr lang="ja-JP" altLang="en-US" dirty="0"/>
              <a:t>ロボット用分散ミドルウェア。主にテキストでセンサデータなどをやりとり</a:t>
            </a:r>
            <a:endParaRPr lang="en-US" altLang="ja-JP" dirty="0"/>
          </a:p>
          <a:p>
            <a:pPr lvl="3"/>
            <a:endParaRPr lang="en-US" altLang="ja-JP" dirty="0"/>
          </a:p>
          <a:p>
            <a:pPr lvl="1"/>
            <a:r>
              <a:rPr lang="ja-JP" altLang="en-US" dirty="0"/>
              <a:t>（スマートフォンのアプリなど</a:t>
            </a:r>
            <a:r>
              <a:rPr kumimoji="1" lang="ja-JP" altLang="en-US" dirty="0"/>
              <a:t>逆の例も）</a:t>
            </a:r>
          </a:p>
        </p:txBody>
      </p:sp>
      <p:sp>
        <p:nvSpPr>
          <p:cNvPr id="4" name="日付プレースホルダー 3">
            <a:extLst>
              <a:ext uri="{FF2B5EF4-FFF2-40B4-BE49-F238E27FC236}">
                <a16:creationId xmlns:a16="http://schemas.microsoft.com/office/drawing/2014/main" id="{13E0DF2B-0ECE-4E4A-AE18-1BB556A404C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56FCDFC4-C1D8-1D40-978A-FEC776E92D5F}"/>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47D30B71-4A32-794C-9C62-4EBD2E6408FE}"/>
              </a:ext>
            </a:extLst>
          </p:cNvPr>
          <p:cNvSpPr>
            <a:spLocks noGrp="1"/>
          </p:cNvSpPr>
          <p:nvPr>
            <p:ph type="sldNum" sz="quarter" idx="12"/>
          </p:nvPr>
        </p:nvSpPr>
        <p:spPr/>
        <p:txBody>
          <a:bodyPr/>
          <a:lstStyle/>
          <a:p>
            <a:fld id="{BA8B0745-A70C-964D-988D-7D3FFC199140}" type="slidenum">
              <a:rPr lang="ja-JP" altLang="en-US" smtClean="0"/>
              <a:pPr/>
              <a:t>13</a:t>
            </a:fld>
            <a:endParaRPr lang="ja-JP" altLang="en-US"/>
          </a:p>
        </p:txBody>
      </p:sp>
    </p:spTree>
    <p:extLst>
      <p:ext uri="{BB962C8B-B14F-4D97-AF65-F5344CB8AC3E}">
        <p14:creationId xmlns:p14="http://schemas.microsoft.com/office/powerpoint/2010/main" val="1952525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510C72-8D78-C245-974F-7B44A200E11D}"/>
              </a:ext>
            </a:extLst>
          </p:cNvPr>
          <p:cNvSpPr>
            <a:spLocks noGrp="1"/>
          </p:cNvSpPr>
          <p:nvPr>
            <p:ph type="title"/>
          </p:nvPr>
        </p:nvSpPr>
        <p:spPr>
          <a:xfrm>
            <a:off x="838200" y="0"/>
            <a:ext cx="10515600" cy="1325563"/>
          </a:xfrm>
        </p:spPr>
        <p:txBody>
          <a:bodyPr/>
          <a:lstStyle/>
          <a:p>
            <a:r>
              <a:rPr kumimoji="1" lang="ja-JP" altLang="en-US" dirty="0"/>
              <a:t>コマンドとテキスト</a:t>
            </a:r>
          </a:p>
        </p:txBody>
      </p:sp>
      <p:sp>
        <p:nvSpPr>
          <p:cNvPr id="3" name="コンテンツ プレースホルダー 2">
            <a:extLst>
              <a:ext uri="{FF2B5EF4-FFF2-40B4-BE49-F238E27FC236}">
                <a16:creationId xmlns:a16="http://schemas.microsoft.com/office/drawing/2014/main" id="{64D12DC4-3C58-714E-8970-7EFE642FB186}"/>
              </a:ext>
            </a:extLst>
          </p:cNvPr>
          <p:cNvSpPr>
            <a:spLocks noGrp="1"/>
          </p:cNvSpPr>
          <p:nvPr>
            <p:ph idx="1"/>
          </p:nvPr>
        </p:nvSpPr>
        <p:spPr>
          <a:xfrm>
            <a:off x="838200" y="1325563"/>
            <a:ext cx="10960100" cy="4351338"/>
          </a:xfrm>
        </p:spPr>
        <p:txBody>
          <a:bodyPr/>
          <a:lstStyle/>
          <a:p>
            <a:r>
              <a:rPr lang="ja-JP" altLang="en-US" dirty="0"/>
              <a:t>コマンドのほとんどは汎用的なもの</a:t>
            </a:r>
            <a:endParaRPr lang="en-US" altLang="ja-JP" dirty="0"/>
          </a:p>
          <a:p>
            <a:pPr lvl="1"/>
            <a:r>
              <a:rPr kumimoji="1" lang="ja-JP" altLang="en-US" dirty="0"/>
              <a:t>読み込むデータのフォーマットはテキスト一択</a:t>
            </a:r>
            <a:endParaRPr kumimoji="1" lang="en-US" altLang="ja-JP" dirty="0"/>
          </a:p>
          <a:p>
            <a:pPr lvl="1"/>
            <a:endParaRPr lang="en-US" altLang="ja-JP" dirty="0"/>
          </a:p>
          <a:p>
            <a:r>
              <a:rPr kumimoji="1" lang="ja-JP" altLang="en-US" dirty="0"/>
              <a:t>コマンド</a:t>
            </a:r>
            <a:r>
              <a:rPr lang="ja-JP" altLang="en-US" dirty="0"/>
              <a:t>や（</a:t>
            </a:r>
            <a:r>
              <a:rPr lang="en-US" altLang="ja-JP" dirty="0"/>
              <a:t>CLI</a:t>
            </a:r>
            <a:r>
              <a:rPr lang="ja-JP" altLang="en-US" dirty="0"/>
              <a:t>上の）エディタ</a:t>
            </a:r>
            <a:r>
              <a:rPr kumimoji="1" lang="ja-JP" altLang="en-US" dirty="0"/>
              <a:t>のスキルは汎用的</a:t>
            </a:r>
            <a:endParaRPr kumimoji="1" lang="en-US" altLang="ja-JP" dirty="0"/>
          </a:p>
          <a:p>
            <a:pPr lvl="1"/>
            <a:r>
              <a:rPr kumimoji="1" lang="ja-JP" altLang="en-US" dirty="0"/>
              <a:t>コード</a:t>
            </a:r>
            <a:r>
              <a:rPr lang="ja-JP" altLang="en-US" dirty="0"/>
              <a:t>、文書、システムの設定ファイルの閲覧、編集</a:t>
            </a:r>
            <a:endParaRPr lang="en-US" altLang="ja-JP" dirty="0"/>
          </a:p>
          <a:p>
            <a:pPr lvl="1"/>
            <a:r>
              <a:rPr kumimoji="1" lang="ja-JP" altLang="en-US" dirty="0"/>
              <a:t>扱うファイルの種類</a:t>
            </a:r>
            <a:r>
              <a:rPr kumimoji="1" lang="en-US" altLang="ja-JP" dirty="0"/>
              <a:t> = </a:t>
            </a:r>
            <a:r>
              <a:rPr kumimoji="1" lang="ja-JP" altLang="en-US" dirty="0"/>
              <a:t>スキルの数</a:t>
            </a:r>
            <a:endParaRPr kumimoji="1" lang="en-US" altLang="ja-JP" dirty="0"/>
          </a:p>
          <a:p>
            <a:pPr lvl="1"/>
            <a:endParaRPr kumimoji="1" lang="en-US" altLang="ja-JP" dirty="0"/>
          </a:p>
          <a:p>
            <a:r>
              <a:rPr kumimoji="1" lang="ja-JP" altLang="en-US" dirty="0"/>
              <a:t>コマンドを使える人と使えない人の意識の違い</a:t>
            </a:r>
            <a:endParaRPr kumimoji="1" lang="en-US" altLang="ja-JP" dirty="0"/>
          </a:p>
          <a:p>
            <a:pPr lvl="1"/>
            <a:r>
              <a:rPr lang="ja-JP" altLang="en-US" dirty="0"/>
              <a:t>使える人</a:t>
            </a:r>
            <a:r>
              <a:rPr lang="en-US" altLang="ja-JP" dirty="0"/>
              <a:t>: GUI</a:t>
            </a:r>
            <a:r>
              <a:rPr lang="ja-JP" altLang="en-US" dirty="0"/>
              <a:t>も使える。自分が思っているより効率よく仕事をしている。</a:t>
            </a:r>
            <a:endParaRPr lang="en-US" altLang="ja-JP" dirty="0"/>
          </a:p>
          <a:p>
            <a:pPr lvl="1"/>
            <a:r>
              <a:rPr kumimoji="1" lang="ja-JP" altLang="en-US" dirty="0"/>
              <a:t>使えない人</a:t>
            </a:r>
            <a:r>
              <a:rPr kumimoji="1" lang="en-US" altLang="ja-JP" dirty="0"/>
              <a:t>: </a:t>
            </a:r>
            <a:r>
              <a:rPr kumimoji="1" lang="ja-JP" altLang="en-US" dirty="0"/>
              <a:t>「何でわざわざ不便なことをしているのか？」と思う</a:t>
            </a:r>
            <a:endParaRPr kumimoji="1" lang="en-US" altLang="ja-JP" dirty="0"/>
          </a:p>
        </p:txBody>
      </p:sp>
      <p:sp>
        <p:nvSpPr>
          <p:cNvPr id="4" name="日付プレースホルダー 3">
            <a:extLst>
              <a:ext uri="{FF2B5EF4-FFF2-40B4-BE49-F238E27FC236}">
                <a16:creationId xmlns:a16="http://schemas.microsoft.com/office/drawing/2014/main" id="{4186BB10-9937-D441-8F0D-AF40E1608758}"/>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182166CC-DAA2-F243-9358-CD167F656C31}"/>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6B32BEC4-BC5A-B547-B73A-06634379A4D4}"/>
              </a:ext>
            </a:extLst>
          </p:cNvPr>
          <p:cNvSpPr>
            <a:spLocks noGrp="1"/>
          </p:cNvSpPr>
          <p:nvPr>
            <p:ph type="sldNum" sz="quarter" idx="12"/>
          </p:nvPr>
        </p:nvSpPr>
        <p:spPr/>
        <p:txBody>
          <a:bodyPr/>
          <a:lstStyle/>
          <a:p>
            <a:fld id="{BA8B0745-A70C-964D-988D-7D3FFC199140}" type="slidenum">
              <a:rPr lang="ja-JP" altLang="en-US" smtClean="0"/>
              <a:pPr/>
              <a:t>14</a:t>
            </a:fld>
            <a:endParaRPr lang="ja-JP" altLang="en-US"/>
          </a:p>
        </p:txBody>
      </p:sp>
      <p:sp>
        <p:nvSpPr>
          <p:cNvPr id="8" name="テキスト ボックス 7">
            <a:extLst>
              <a:ext uri="{FF2B5EF4-FFF2-40B4-BE49-F238E27FC236}">
                <a16:creationId xmlns:a16="http://schemas.microsoft.com/office/drawing/2014/main" id="{2BE6DC8C-D92C-B440-82F3-61F68D9BA1BE}"/>
              </a:ext>
            </a:extLst>
          </p:cNvPr>
          <p:cNvSpPr txBox="1"/>
          <p:nvPr/>
        </p:nvSpPr>
        <p:spPr>
          <a:xfrm>
            <a:off x="2209800" y="5852180"/>
            <a:ext cx="7725192" cy="523220"/>
          </a:xfrm>
          <a:prstGeom prst="rect">
            <a:avLst/>
          </a:prstGeom>
          <a:noFill/>
        </p:spPr>
        <p:txBody>
          <a:bodyPr wrap="none" rtlCol="0">
            <a:spAutoFit/>
          </a:bodyPr>
          <a:lstStyle/>
          <a:p>
            <a:r>
              <a:rPr kumimoji="1" lang="ja-JP" altLang="en-US" sz="2800" dirty="0">
                <a:solidFill>
                  <a:srgbClr val="FF0000"/>
                </a:solidFill>
              </a:rPr>
              <a:t>どうやって使えない人</a:t>
            </a:r>
            <a:r>
              <a:rPr lang="ja-JP" altLang="en-US" sz="2800" dirty="0">
                <a:solidFill>
                  <a:srgbClr val="FF0000"/>
                </a:solidFill>
              </a:rPr>
              <a:t>に興味を持ってもらうか</a:t>
            </a:r>
            <a:endParaRPr kumimoji="1" lang="ja-JP" altLang="en-US" sz="2800" dirty="0">
              <a:solidFill>
                <a:srgbClr val="FF0000"/>
              </a:solidFill>
            </a:endParaRPr>
          </a:p>
        </p:txBody>
      </p:sp>
    </p:spTree>
    <p:extLst>
      <p:ext uri="{BB962C8B-B14F-4D97-AF65-F5344CB8AC3E}">
        <p14:creationId xmlns:p14="http://schemas.microsoft.com/office/powerpoint/2010/main" val="3916725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4B3585-7D96-0849-97AE-C5945ABA3011}"/>
              </a:ext>
            </a:extLst>
          </p:cNvPr>
          <p:cNvSpPr>
            <a:spLocks noGrp="1"/>
          </p:cNvSpPr>
          <p:nvPr>
            <p:ph type="title"/>
          </p:nvPr>
        </p:nvSpPr>
        <p:spPr/>
        <p:txBody>
          <a:bodyPr/>
          <a:lstStyle/>
          <a:p>
            <a:r>
              <a:rPr kumimoji="1" lang="ja-JP" altLang="en-US" dirty="0"/>
              <a:t>「シェル芸」</a:t>
            </a:r>
            <a:r>
              <a:rPr lang="ja-JP" altLang="en-US" dirty="0"/>
              <a:t>の活動</a:t>
            </a:r>
            <a:endParaRPr kumimoji="1" lang="ja-JP" altLang="en-US" dirty="0"/>
          </a:p>
        </p:txBody>
      </p:sp>
      <p:sp>
        <p:nvSpPr>
          <p:cNvPr id="3" name="コンテンツ プレースホルダー 2">
            <a:extLst>
              <a:ext uri="{FF2B5EF4-FFF2-40B4-BE49-F238E27FC236}">
                <a16:creationId xmlns:a16="http://schemas.microsoft.com/office/drawing/2014/main" id="{FBD765AD-7AD2-184B-8BAC-58DEB57B6F74}"/>
              </a:ext>
            </a:extLst>
          </p:cNvPr>
          <p:cNvSpPr>
            <a:spLocks noGrp="1"/>
          </p:cNvSpPr>
          <p:nvPr>
            <p:ph idx="1"/>
          </p:nvPr>
        </p:nvSpPr>
        <p:spPr>
          <a:xfrm>
            <a:off x="838200" y="1825625"/>
            <a:ext cx="10934700" cy="4351338"/>
          </a:xfrm>
        </p:spPr>
        <p:txBody>
          <a:bodyPr/>
          <a:lstStyle/>
          <a:p>
            <a:r>
              <a:rPr kumimoji="1" lang="ja-JP" altLang="en-US" dirty="0"/>
              <a:t>コマンドに親しむ</a:t>
            </a:r>
            <a:r>
              <a:rPr kumimoji="1" lang="en-US" altLang="ja-JP" dirty="0"/>
              <a:t> = </a:t>
            </a:r>
            <a:r>
              <a:rPr lang="ja-JP" altLang="en-US" dirty="0"/>
              <a:t>テキスト</a:t>
            </a:r>
            <a:r>
              <a:rPr kumimoji="1" lang="ja-JP" altLang="en-US" dirty="0"/>
              <a:t>に親しむ</a:t>
            </a:r>
            <a:endParaRPr lang="en-US" altLang="ja-JP" dirty="0"/>
          </a:p>
          <a:p>
            <a:pPr lvl="2"/>
            <a:endParaRPr lang="en-US" altLang="ja-JP" dirty="0"/>
          </a:p>
          <a:p>
            <a:r>
              <a:rPr kumimoji="1" lang="ja-JP" altLang="en-US" dirty="0"/>
              <a:t>まずはできる人に楽しんでもらえるように</a:t>
            </a:r>
            <a:endParaRPr kumimoji="1" lang="en-US" altLang="ja-JP" dirty="0"/>
          </a:p>
          <a:p>
            <a:pPr lvl="1"/>
            <a:r>
              <a:rPr lang="ja-JP" altLang="en-US" dirty="0"/>
              <a:t>できる人が楽しんでいると、その周りに人が集まって、できる人が増える。さらにその周りに・・・と、</a:t>
            </a:r>
            <a:r>
              <a:rPr kumimoji="1" lang="ja-JP" altLang="en-US" dirty="0"/>
              <a:t>マジョリティーまで降りていくことが目標</a:t>
            </a:r>
            <a:endParaRPr kumimoji="1" lang="en-US" altLang="ja-JP" dirty="0"/>
          </a:p>
          <a:p>
            <a:pPr lvl="2"/>
            <a:endParaRPr kumimoji="1" lang="en-US" altLang="ja-JP" dirty="0"/>
          </a:p>
          <a:p>
            <a:r>
              <a:rPr lang="ja-JP" altLang="en-US" dirty="0"/>
              <a:t>各自の秘技だったものが自然に表に出る流れを作る</a:t>
            </a:r>
            <a:endParaRPr lang="en-US" altLang="ja-JP" dirty="0"/>
          </a:p>
          <a:p>
            <a:pPr lvl="1"/>
            <a:r>
              <a:rPr lang="ja-JP" altLang="en-US" dirty="0"/>
              <a:t>シェル芸という名前、問題作り、雰囲気作り</a:t>
            </a:r>
            <a:endParaRPr lang="en-US" altLang="ja-JP" dirty="0"/>
          </a:p>
          <a:p>
            <a:pPr lvl="1"/>
            <a:endParaRPr lang="en-US" altLang="ja-JP" dirty="0"/>
          </a:p>
          <a:p>
            <a:r>
              <a:rPr kumimoji="1" lang="ja-JP" altLang="en-US" dirty="0"/>
              <a:t>禁忌</a:t>
            </a:r>
            <a:r>
              <a:rPr kumimoji="1" lang="en-US" altLang="ja-JP" dirty="0"/>
              <a:t>: </a:t>
            </a:r>
            <a:r>
              <a:rPr kumimoji="1" lang="ja-JP" altLang="en-US" dirty="0"/>
              <a:t>教義化</a:t>
            </a:r>
            <a:r>
              <a:rPr lang="ja-JP" altLang="en-US" dirty="0"/>
              <a:t>、競技化、折伏、論争、攻撃、</a:t>
            </a:r>
            <a:r>
              <a:rPr lang="en-US" altLang="ja-JP" dirty="0"/>
              <a:t>...</a:t>
            </a:r>
            <a:r>
              <a:rPr lang="ja-JP" altLang="en-US" dirty="0"/>
              <a:t>（劣情に訴えない）</a:t>
            </a:r>
            <a:endParaRPr lang="en-US" altLang="ja-JP" dirty="0"/>
          </a:p>
        </p:txBody>
      </p:sp>
      <p:sp>
        <p:nvSpPr>
          <p:cNvPr id="4" name="日付プレースホルダー 3">
            <a:extLst>
              <a:ext uri="{FF2B5EF4-FFF2-40B4-BE49-F238E27FC236}">
                <a16:creationId xmlns:a16="http://schemas.microsoft.com/office/drawing/2014/main" id="{588B5D48-0BD4-3E4E-903E-424EB00564D6}"/>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DDCEEF31-F7EF-074A-8C7D-7564821A2C7B}"/>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8D06F4AB-DB3C-D84A-9E56-F0AA2A7CFA8F}"/>
              </a:ext>
            </a:extLst>
          </p:cNvPr>
          <p:cNvSpPr>
            <a:spLocks noGrp="1"/>
          </p:cNvSpPr>
          <p:nvPr>
            <p:ph type="sldNum" sz="quarter" idx="12"/>
          </p:nvPr>
        </p:nvSpPr>
        <p:spPr/>
        <p:txBody>
          <a:bodyPr/>
          <a:lstStyle/>
          <a:p>
            <a:fld id="{BA8B0745-A70C-964D-988D-7D3FFC199140}" type="slidenum">
              <a:rPr lang="ja-JP" altLang="en-US" smtClean="0"/>
              <a:pPr/>
              <a:t>15</a:t>
            </a:fld>
            <a:endParaRPr lang="ja-JP" altLang="en-US"/>
          </a:p>
        </p:txBody>
      </p:sp>
    </p:spTree>
    <p:extLst>
      <p:ext uri="{BB962C8B-B14F-4D97-AF65-F5344CB8AC3E}">
        <p14:creationId xmlns:p14="http://schemas.microsoft.com/office/powerpoint/2010/main" val="656052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72AD68A0-061C-F948-8C90-D17E2366FD5B}"/>
              </a:ext>
            </a:extLst>
          </p:cNvPr>
          <p:cNvPicPr>
            <a:picLocks noChangeAspect="1"/>
          </p:cNvPicPr>
          <p:nvPr/>
        </p:nvPicPr>
        <p:blipFill>
          <a:blip r:embed="rId2"/>
          <a:stretch>
            <a:fillRect/>
          </a:stretch>
        </p:blipFill>
        <p:spPr>
          <a:xfrm>
            <a:off x="9628224" y="4323773"/>
            <a:ext cx="2182776" cy="2245741"/>
          </a:xfrm>
          <a:prstGeom prst="rect">
            <a:avLst/>
          </a:prstGeom>
        </p:spPr>
      </p:pic>
      <p:sp>
        <p:nvSpPr>
          <p:cNvPr id="2" name="タイトル 1">
            <a:extLst>
              <a:ext uri="{FF2B5EF4-FFF2-40B4-BE49-F238E27FC236}">
                <a16:creationId xmlns:a16="http://schemas.microsoft.com/office/drawing/2014/main" id="{3C702D67-BAB8-2E4D-9A94-1DE9937166B1}"/>
              </a:ext>
            </a:extLst>
          </p:cNvPr>
          <p:cNvSpPr>
            <a:spLocks noGrp="1"/>
          </p:cNvSpPr>
          <p:nvPr>
            <p:ph type="title"/>
          </p:nvPr>
        </p:nvSpPr>
        <p:spPr>
          <a:xfrm>
            <a:off x="228600" y="7424"/>
            <a:ext cx="5207000" cy="1325563"/>
          </a:xfrm>
        </p:spPr>
        <p:txBody>
          <a:bodyPr/>
          <a:lstStyle/>
          <a:p>
            <a:pPr algn="ctr"/>
            <a:r>
              <a:rPr kumimoji="1" lang="ja-JP" altLang="en-US" dirty="0"/>
              <a:t>界隈の人々の</a:t>
            </a:r>
            <a:br>
              <a:rPr kumimoji="1" lang="en-US" altLang="ja-JP" dirty="0"/>
            </a:br>
            <a:r>
              <a:rPr kumimoji="1" lang="ja-JP" altLang="en-US" dirty="0"/>
              <a:t>シェル芸活動</a:t>
            </a:r>
          </a:p>
        </p:txBody>
      </p:sp>
      <p:sp>
        <p:nvSpPr>
          <p:cNvPr id="3" name="コンテンツ プレースホルダー 2">
            <a:extLst>
              <a:ext uri="{FF2B5EF4-FFF2-40B4-BE49-F238E27FC236}">
                <a16:creationId xmlns:a16="http://schemas.microsoft.com/office/drawing/2014/main" id="{88A7806E-2D7B-234B-8E17-FC1AC95B1193}"/>
              </a:ext>
            </a:extLst>
          </p:cNvPr>
          <p:cNvSpPr>
            <a:spLocks noGrp="1"/>
          </p:cNvSpPr>
          <p:nvPr>
            <p:ph idx="1"/>
          </p:nvPr>
        </p:nvSpPr>
        <p:spPr>
          <a:xfrm>
            <a:off x="228600" y="1284748"/>
            <a:ext cx="10198100" cy="4351338"/>
          </a:xfrm>
        </p:spPr>
        <p:txBody>
          <a:bodyPr/>
          <a:lstStyle/>
          <a:p>
            <a:r>
              <a:rPr kumimoji="1" lang="ja-JP" altLang="en-US" dirty="0"/>
              <a:t>勉強会</a:t>
            </a:r>
            <a:endParaRPr kumimoji="1" lang="en-US" altLang="ja-JP" dirty="0"/>
          </a:p>
          <a:p>
            <a:pPr lvl="1"/>
            <a:r>
              <a:rPr lang="ja-JP" altLang="en-US" dirty="0"/>
              <a:t>初期は</a:t>
            </a:r>
            <a:r>
              <a:rPr lang="en-US" altLang="ja-JP" dirty="0"/>
              <a:t>USP</a:t>
            </a:r>
            <a:r>
              <a:rPr lang="ja-JP" altLang="en-US" dirty="0"/>
              <a:t>友の会の幹事中心、</a:t>
            </a:r>
            <a:br>
              <a:rPr lang="en-US" altLang="ja-JP" dirty="0"/>
            </a:br>
            <a:r>
              <a:rPr lang="ja-JP" altLang="en-US" dirty="0"/>
              <a:t>現在はその枠を超えて有志で</a:t>
            </a:r>
            <a:endParaRPr kumimoji="1" lang="en-US" altLang="ja-JP" dirty="0"/>
          </a:p>
          <a:p>
            <a:pPr lvl="1"/>
            <a:r>
              <a:rPr lang="ja-JP" altLang="en-US" dirty="0"/>
              <a:t>今回が第</a:t>
            </a:r>
            <a:r>
              <a:rPr lang="en-US" altLang="ja-JP" dirty="0"/>
              <a:t>34</a:t>
            </a:r>
            <a:r>
              <a:rPr lang="ja-JP" altLang="en-US" dirty="0"/>
              <a:t>回（</a:t>
            </a:r>
            <a:r>
              <a:rPr lang="en-US" altLang="ja-JP" dirty="0"/>
              <a:t>2012</a:t>
            </a:r>
            <a:r>
              <a:rPr lang="ja-JP" altLang="en-US" dirty="0"/>
              <a:t>年</a:t>
            </a:r>
            <a:r>
              <a:rPr lang="en-US" altLang="ja-JP" dirty="0"/>
              <a:t>10</a:t>
            </a:r>
            <a:r>
              <a:rPr lang="ja-JP" altLang="en-US" dirty="0"/>
              <a:t>月</a:t>
            </a:r>
            <a:r>
              <a:rPr lang="en-US" altLang="ja-JP" dirty="0"/>
              <a:t>〜</a:t>
            </a:r>
            <a:r>
              <a:rPr lang="ja-JP" altLang="en-US" dirty="0"/>
              <a:t>）</a:t>
            </a:r>
            <a:endParaRPr lang="en-US" altLang="ja-JP" dirty="0"/>
          </a:p>
          <a:p>
            <a:pPr lvl="1"/>
            <a:r>
              <a:rPr lang="ja-JP" altLang="en-US" dirty="0"/>
              <a:t>他流試合を企画いただく</a:t>
            </a:r>
            <a:endParaRPr lang="en-US" altLang="ja-JP" dirty="0"/>
          </a:p>
          <a:p>
            <a:pPr lvl="2"/>
            <a:r>
              <a:rPr lang="en-US" altLang="ja-JP" dirty="0"/>
              <a:t>#</a:t>
            </a:r>
            <a:r>
              <a:rPr lang="ja-JP" altLang="en-US" dirty="0"/>
              <a:t>バイオシェル芸</a:t>
            </a:r>
            <a:r>
              <a:rPr lang="en-US" altLang="ja-JP" dirty="0"/>
              <a:t> </a:t>
            </a:r>
          </a:p>
          <a:p>
            <a:pPr lvl="2"/>
            <a:endParaRPr kumimoji="1" lang="en-US" altLang="ja-JP" dirty="0"/>
          </a:p>
          <a:p>
            <a:r>
              <a:rPr lang="ja-JP" altLang="en-US" dirty="0"/>
              <a:t>ウェブ上でのゲリラ活動</a:t>
            </a:r>
            <a:endParaRPr lang="en-US" altLang="ja-JP" dirty="0"/>
          </a:p>
          <a:p>
            <a:pPr lvl="1"/>
            <a:r>
              <a:rPr lang="ja-JP" altLang="en-US" dirty="0"/>
              <a:t>いろんな人が愉快にやらかす</a:t>
            </a:r>
            <a:endParaRPr lang="en-US" altLang="ja-JP" dirty="0"/>
          </a:p>
          <a:p>
            <a:pPr lvl="1"/>
            <a:r>
              <a:rPr lang="ja-JP" altLang="en-US" dirty="0"/>
              <a:t>シェル芸</a:t>
            </a:r>
            <a:r>
              <a:rPr lang="en-US" altLang="ja-JP" dirty="0"/>
              <a:t>bot</a:t>
            </a:r>
            <a:r>
              <a:rPr lang="ja-JP" altLang="en-US" dirty="0"/>
              <a:t>爆誕</a:t>
            </a:r>
            <a:endParaRPr lang="en-US" altLang="ja-JP" dirty="0"/>
          </a:p>
          <a:p>
            <a:pPr lvl="2"/>
            <a:endParaRPr lang="en-US" altLang="ja-JP" dirty="0"/>
          </a:p>
          <a:p>
            <a:r>
              <a:rPr lang="ja-JP" altLang="en-US" dirty="0"/>
              <a:t>派生</a:t>
            </a:r>
            <a:r>
              <a:rPr lang="en-US" altLang="ja-JP" dirty="0"/>
              <a:t>: </a:t>
            </a:r>
            <a:r>
              <a:rPr lang="ja-JP" altLang="en-US" dirty="0"/>
              <a:t>難読化シェル芸、危険シェル芸、</a:t>
            </a:r>
            <a:br>
              <a:rPr lang="en-US" altLang="ja-JP" dirty="0"/>
            </a:br>
            <a:r>
              <a:rPr lang="ja-JP" altLang="en-US" dirty="0"/>
              <a:t>バイオシェル芸、</a:t>
            </a:r>
            <a:r>
              <a:rPr lang="en-US" altLang="ja-JP" dirty="0"/>
              <a:t>Vim</a:t>
            </a:r>
            <a:r>
              <a:rPr lang="ja-JP" altLang="en-US" dirty="0"/>
              <a:t>シェル芸</a:t>
            </a:r>
            <a:endParaRPr lang="en-US" altLang="ja-JP" dirty="0"/>
          </a:p>
          <a:p>
            <a:pPr lvl="1"/>
            <a:endParaRPr kumimoji="1" lang="ja-JP" altLang="en-US" dirty="0"/>
          </a:p>
        </p:txBody>
      </p:sp>
      <p:sp>
        <p:nvSpPr>
          <p:cNvPr id="4" name="日付プレースホルダー 3">
            <a:extLst>
              <a:ext uri="{FF2B5EF4-FFF2-40B4-BE49-F238E27FC236}">
                <a16:creationId xmlns:a16="http://schemas.microsoft.com/office/drawing/2014/main" id="{AEBF8A95-98E0-A148-917E-2C5BAAFD0E32}"/>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06209AC7-70CD-1D45-8247-0D2B5EBB035E}"/>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76C8EF21-BFC8-294E-9D6F-6618BB16FBCF}"/>
              </a:ext>
            </a:extLst>
          </p:cNvPr>
          <p:cNvSpPr>
            <a:spLocks noGrp="1"/>
          </p:cNvSpPr>
          <p:nvPr>
            <p:ph type="sldNum" sz="quarter" idx="12"/>
          </p:nvPr>
        </p:nvSpPr>
        <p:spPr/>
        <p:txBody>
          <a:bodyPr/>
          <a:lstStyle/>
          <a:p>
            <a:fld id="{BA8B0745-A70C-964D-988D-7D3FFC199140}" type="slidenum">
              <a:rPr lang="ja-JP" altLang="en-US" smtClean="0"/>
              <a:pPr/>
              <a:t>16</a:t>
            </a:fld>
            <a:endParaRPr lang="ja-JP" altLang="en-US"/>
          </a:p>
        </p:txBody>
      </p:sp>
      <p:pic>
        <p:nvPicPr>
          <p:cNvPr id="7" name="図 6">
            <a:extLst>
              <a:ext uri="{FF2B5EF4-FFF2-40B4-BE49-F238E27FC236}">
                <a16:creationId xmlns:a16="http://schemas.microsoft.com/office/drawing/2014/main" id="{E0C8754B-CDBB-2E40-8A3E-DDE37C52DAF3}"/>
              </a:ext>
            </a:extLst>
          </p:cNvPr>
          <p:cNvPicPr>
            <a:picLocks noChangeAspect="1"/>
          </p:cNvPicPr>
          <p:nvPr/>
        </p:nvPicPr>
        <p:blipFill>
          <a:blip r:embed="rId3"/>
          <a:stretch>
            <a:fillRect/>
          </a:stretch>
        </p:blipFill>
        <p:spPr>
          <a:xfrm>
            <a:off x="9010477" y="96324"/>
            <a:ext cx="3064939" cy="2325267"/>
          </a:xfrm>
          <a:prstGeom prst="rect">
            <a:avLst/>
          </a:prstGeom>
        </p:spPr>
      </p:pic>
      <p:pic>
        <p:nvPicPr>
          <p:cNvPr id="9" name="図 8">
            <a:extLst>
              <a:ext uri="{FF2B5EF4-FFF2-40B4-BE49-F238E27FC236}">
                <a16:creationId xmlns:a16="http://schemas.microsoft.com/office/drawing/2014/main" id="{9BA37605-3FC7-3941-90F3-44B54ED918FF}"/>
              </a:ext>
            </a:extLst>
          </p:cNvPr>
          <p:cNvPicPr>
            <a:picLocks noChangeAspect="1"/>
          </p:cNvPicPr>
          <p:nvPr/>
        </p:nvPicPr>
        <p:blipFill>
          <a:blip r:embed="rId4"/>
          <a:stretch>
            <a:fillRect/>
          </a:stretch>
        </p:blipFill>
        <p:spPr>
          <a:xfrm>
            <a:off x="5770965" y="67749"/>
            <a:ext cx="3239512" cy="2594208"/>
          </a:xfrm>
          <a:prstGeom prst="rect">
            <a:avLst/>
          </a:prstGeom>
        </p:spPr>
      </p:pic>
      <p:pic>
        <p:nvPicPr>
          <p:cNvPr id="10" name="図 9">
            <a:extLst>
              <a:ext uri="{FF2B5EF4-FFF2-40B4-BE49-F238E27FC236}">
                <a16:creationId xmlns:a16="http://schemas.microsoft.com/office/drawing/2014/main" id="{AE8A4DBD-B47A-8343-8822-DE629E15855B}"/>
              </a:ext>
            </a:extLst>
          </p:cNvPr>
          <p:cNvPicPr>
            <a:picLocks noChangeAspect="1"/>
          </p:cNvPicPr>
          <p:nvPr/>
        </p:nvPicPr>
        <p:blipFill>
          <a:blip r:embed="rId5"/>
          <a:stretch>
            <a:fillRect/>
          </a:stretch>
        </p:blipFill>
        <p:spPr>
          <a:xfrm>
            <a:off x="9028097" y="2398012"/>
            <a:ext cx="3097810" cy="1921156"/>
          </a:xfrm>
          <a:prstGeom prst="rect">
            <a:avLst/>
          </a:prstGeom>
        </p:spPr>
      </p:pic>
      <p:pic>
        <p:nvPicPr>
          <p:cNvPr id="11" name="図 10">
            <a:extLst>
              <a:ext uri="{FF2B5EF4-FFF2-40B4-BE49-F238E27FC236}">
                <a16:creationId xmlns:a16="http://schemas.microsoft.com/office/drawing/2014/main" id="{427DFE5C-1B26-1442-A154-34B2AB0801D0}"/>
              </a:ext>
            </a:extLst>
          </p:cNvPr>
          <p:cNvPicPr>
            <a:picLocks noChangeAspect="1"/>
          </p:cNvPicPr>
          <p:nvPr/>
        </p:nvPicPr>
        <p:blipFill>
          <a:blip r:embed="rId6"/>
          <a:stretch>
            <a:fillRect/>
          </a:stretch>
        </p:blipFill>
        <p:spPr>
          <a:xfrm>
            <a:off x="5788586" y="2661957"/>
            <a:ext cx="3189020" cy="1281569"/>
          </a:xfrm>
          <a:prstGeom prst="rect">
            <a:avLst/>
          </a:prstGeom>
        </p:spPr>
      </p:pic>
      <p:pic>
        <p:nvPicPr>
          <p:cNvPr id="12" name="図 11">
            <a:extLst>
              <a:ext uri="{FF2B5EF4-FFF2-40B4-BE49-F238E27FC236}">
                <a16:creationId xmlns:a16="http://schemas.microsoft.com/office/drawing/2014/main" id="{3341ADA3-CBDD-BE43-9FEB-E9AA5887CDBD}"/>
              </a:ext>
            </a:extLst>
          </p:cNvPr>
          <p:cNvPicPr>
            <a:picLocks noChangeAspect="1"/>
          </p:cNvPicPr>
          <p:nvPr/>
        </p:nvPicPr>
        <p:blipFill>
          <a:blip r:embed="rId7"/>
          <a:stretch>
            <a:fillRect/>
          </a:stretch>
        </p:blipFill>
        <p:spPr>
          <a:xfrm>
            <a:off x="5788585" y="4018511"/>
            <a:ext cx="3221891" cy="1210363"/>
          </a:xfrm>
          <a:prstGeom prst="rect">
            <a:avLst/>
          </a:prstGeom>
        </p:spPr>
      </p:pic>
    </p:spTree>
    <p:extLst>
      <p:ext uri="{BB962C8B-B14F-4D97-AF65-F5344CB8AC3E}">
        <p14:creationId xmlns:p14="http://schemas.microsoft.com/office/powerpoint/2010/main" val="2185228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0191CB-8F59-524D-BCD6-1F20CC053AA5}"/>
              </a:ext>
            </a:extLst>
          </p:cNvPr>
          <p:cNvSpPr>
            <a:spLocks noGrp="1"/>
          </p:cNvSpPr>
          <p:nvPr>
            <p:ph type="title"/>
          </p:nvPr>
        </p:nvSpPr>
        <p:spPr/>
        <p:txBody>
          <a:bodyPr/>
          <a:lstStyle/>
          <a:p>
            <a:r>
              <a:rPr kumimoji="1" lang="ja-JP" altLang="en-US" dirty="0"/>
              <a:t>まとめ</a:t>
            </a:r>
          </a:p>
        </p:txBody>
      </p:sp>
      <p:sp>
        <p:nvSpPr>
          <p:cNvPr id="3" name="コンテンツ プレースホルダー 2">
            <a:extLst>
              <a:ext uri="{FF2B5EF4-FFF2-40B4-BE49-F238E27FC236}">
                <a16:creationId xmlns:a16="http://schemas.microsoft.com/office/drawing/2014/main" id="{8D7CEDDD-1C49-CA40-A7D1-B72CCD109C3D}"/>
              </a:ext>
            </a:extLst>
          </p:cNvPr>
          <p:cNvSpPr>
            <a:spLocks noGrp="1"/>
          </p:cNvSpPr>
          <p:nvPr>
            <p:ph idx="1"/>
          </p:nvPr>
        </p:nvSpPr>
        <p:spPr>
          <a:xfrm>
            <a:off x="838200" y="1404711"/>
            <a:ext cx="10932886" cy="4351338"/>
          </a:xfrm>
        </p:spPr>
        <p:txBody>
          <a:bodyPr/>
          <a:lstStyle/>
          <a:p>
            <a:r>
              <a:rPr kumimoji="1" lang="ja-JP" altLang="en-US" dirty="0"/>
              <a:t>シェル芸</a:t>
            </a:r>
            <a:endParaRPr kumimoji="1" lang="en-US" altLang="ja-JP" dirty="0"/>
          </a:p>
          <a:p>
            <a:pPr lvl="1"/>
            <a:r>
              <a:rPr lang="ja-JP" altLang="en-US" dirty="0"/>
              <a:t>楽しければ良い。便利ならなおさら良い。</a:t>
            </a:r>
            <a:endParaRPr lang="en-US" altLang="ja-JP" dirty="0"/>
          </a:p>
          <a:p>
            <a:pPr lvl="1"/>
            <a:endParaRPr lang="en-US" altLang="ja-JP" dirty="0"/>
          </a:p>
          <a:p>
            <a:r>
              <a:rPr lang="ja-JP" altLang="en-US" dirty="0"/>
              <a:t>活動としてのシェル芸</a:t>
            </a:r>
            <a:endParaRPr lang="en-US" altLang="ja-JP" dirty="0"/>
          </a:p>
          <a:p>
            <a:pPr lvl="1"/>
            <a:r>
              <a:rPr lang="ja-JP" altLang="en-US" dirty="0"/>
              <a:t>社会的には全く知られていない</a:t>
            </a:r>
            <a:endParaRPr lang="en-US" altLang="ja-JP" dirty="0"/>
          </a:p>
          <a:p>
            <a:pPr lvl="1"/>
            <a:r>
              <a:rPr lang="ja-JP" altLang="en-US" dirty="0"/>
              <a:t>シェル芸が認知される必要はなく、ものの考えが浸透していくことが目標</a:t>
            </a:r>
            <a:endParaRPr lang="en-US" altLang="ja-JP" dirty="0"/>
          </a:p>
          <a:p>
            <a:pPr lvl="2"/>
            <a:r>
              <a:rPr lang="ja-JP" altLang="en-US" sz="2400" dirty="0"/>
              <a:t>データとアプリケーションの分離</a:t>
            </a:r>
            <a:endParaRPr lang="en-US" altLang="ja-JP" sz="2400" dirty="0"/>
          </a:p>
          <a:p>
            <a:pPr lvl="2"/>
            <a:r>
              <a:rPr lang="ja-JP" altLang="en-US" sz="2400" dirty="0"/>
              <a:t>正義感を振り回してはいけないが、</a:t>
            </a:r>
            <a:br>
              <a:rPr lang="en-US" altLang="ja-JP" sz="2400" dirty="0"/>
            </a:br>
            <a:r>
              <a:rPr lang="ja-JP" altLang="en-US" sz="2400" dirty="0"/>
              <a:t>非効率な方法、麻薬的な方法には毅然と茶化す</a:t>
            </a:r>
            <a:endParaRPr lang="en-US" altLang="ja-JP" sz="2400" dirty="0"/>
          </a:p>
          <a:p>
            <a:pPr marL="1371600" lvl="3" indent="0">
              <a:buNone/>
            </a:pPr>
            <a:endParaRPr lang="en-US" altLang="ja-JP" dirty="0"/>
          </a:p>
          <a:p>
            <a:pPr lvl="1"/>
            <a:r>
              <a:rPr lang="ja-JP" altLang="en-US" dirty="0"/>
              <a:t>とりあえず本職がソフトウェア関係でない人を少しずつ・・・</a:t>
            </a:r>
            <a:endParaRPr lang="en-US" altLang="ja-JP" dirty="0"/>
          </a:p>
        </p:txBody>
      </p:sp>
      <p:sp>
        <p:nvSpPr>
          <p:cNvPr id="4" name="日付プレースホルダー 3">
            <a:extLst>
              <a:ext uri="{FF2B5EF4-FFF2-40B4-BE49-F238E27FC236}">
                <a16:creationId xmlns:a16="http://schemas.microsoft.com/office/drawing/2014/main" id="{9BB180B2-45B8-9D4F-8CB7-AF5DD61BB3E0}"/>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5ACD0C69-DA29-234D-84E6-927604943448}"/>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1B4188C3-A7DC-9D4D-8AC5-A99880F9AB8B}"/>
              </a:ext>
            </a:extLst>
          </p:cNvPr>
          <p:cNvSpPr>
            <a:spLocks noGrp="1"/>
          </p:cNvSpPr>
          <p:nvPr>
            <p:ph type="sldNum" sz="quarter" idx="12"/>
          </p:nvPr>
        </p:nvSpPr>
        <p:spPr/>
        <p:txBody>
          <a:bodyPr/>
          <a:lstStyle/>
          <a:p>
            <a:fld id="{BA8B0745-A70C-964D-988D-7D3FFC199140}" type="slidenum">
              <a:rPr lang="ja-JP" altLang="en-US" smtClean="0"/>
              <a:pPr/>
              <a:t>17</a:t>
            </a:fld>
            <a:endParaRPr lang="ja-JP" altLang="en-US"/>
          </a:p>
        </p:txBody>
      </p:sp>
    </p:spTree>
    <p:extLst>
      <p:ext uri="{BB962C8B-B14F-4D97-AF65-F5344CB8AC3E}">
        <p14:creationId xmlns:p14="http://schemas.microsoft.com/office/powerpoint/2010/main" val="2636423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4A45BC-DD7D-3440-81A1-91EE00B94389}"/>
              </a:ext>
            </a:extLst>
          </p:cNvPr>
          <p:cNvSpPr>
            <a:spLocks noGrp="1"/>
          </p:cNvSpPr>
          <p:nvPr>
            <p:ph type="title"/>
          </p:nvPr>
        </p:nvSpPr>
        <p:spPr/>
        <p:txBody>
          <a:bodyPr/>
          <a:lstStyle/>
          <a:p>
            <a:r>
              <a:rPr kumimoji="1" lang="en-US" altLang="ja-JP" dirty="0"/>
              <a:t>2: </a:t>
            </a:r>
            <a:r>
              <a:rPr kumimoji="1" lang="ja-JP" altLang="en-US" dirty="0"/>
              <a:t>練習</a:t>
            </a:r>
          </a:p>
        </p:txBody>
      </p:sp>
      <p:sp>
        <p:nvSpPr>
          <p:cNvPr id="3" name="テキスト プレースホルダー 2">
            <a:extLst>
              <a:ext uri="{FF2B5EF4-FFF2-40B4-BE49-F238E27FC236}">
                <a16:creationId xmlns:a16="http://schemas.microsoft.com/office/drawing/2014/main" id="{364D6867-9F83-824F-9913-EDCBD045CD23}"/>
              </a:ext>
            </a:extLst>
          </p:cNvPr>
          <p:cNvSpPr>
            <a:spLocks noGrp="1"/>
          </p:cNvSpPr>
          <p:nvPr>
            <p:ph type="body" idx="1"/>
          </p:nvPr>
        </p:nvSpPr>
        <p:spPr/>
        <p:txBody>
          <a:bodyPr/>
          <a:lstStyle/>
          <a:p>
            <a:endParaRPr kumimoji="1" lang="ja-JP" altLang="en-US"/>
          </a:p>
        </p:txBody>
      </p:sp>
      <p:sp>
        <p:nvSpPr>
          <p:cNvPr id="4" name="日付プレースホルダー 3">
            <a:extLst>
              <a:ext uri="{FF2B5EF4-FFF2-40B4-BE49-F238E27FC236}">
                <a16:creationId xmlns:a16="http://schemas.microsoft.com/office/drawing/2014/main" id="{4D838D9C-4608-C64A-9BFA-F1E44F430724}"/>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CECE6DC7-9B3A-D64E-A43A-A62160AB59D0}"/>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0C85F17B-ED53-594C-9828-C31D8D3C0523}"/>
              </a:ext>
            </a:extLst>
          </p:cNvPr>
          <p:cNvSpPr>
            <a:spLocks noGrp="1"/>
          </p:cNvSpPr>
          <p:nvPr>
            <p:ph type="sldNum" sz="quarter" idx="12"/>
          </p:nvPr>
        </p:nvSpPr>
        <p:spPr/>
        <p:txBody>
          <a:bodyPr/>
          <a:lstStyle/>
          <a:p>
            <a:fld id="{BA8B0745-A70C-964D-988D-7D3FFC199140}" type="slidenum">
              <a:rPr kumimoji="1" lang="ja-JP" altLang="en-US" smtClean="0"/>
              <a:t>18</a:t>
            </a:fld>
            <a:endParaRPr kumimoji="1" lang="ja-JP" altLang="en-US"/>
          </a:p>
        </p:txBody>
      </p:sp>
    </p:spTree>
    <p:extLst>
      <p:ext uri="{BB962C8B-B14F-4D97-AF65-F5344CB8AC3E}">
        <p14:creationId xmlns:p14="http://schemas.microsoft.com/office/powerpoint/2010/main" val="2459674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4C4469-5152-2143-90D4-9BD8DD2ECD73}"/>
              </a:ext>
            </a:extLst>
          </p:cNvPr>
          <p:cNvSpPr>
            <a:spLocks noGrp="1"/>
          </p:cNvSpPr>
          <p:nvPr>
            <p:ph type="title"/>
          </p:nvPr>
        </p:nvSpPr>
        <p:spPr/>
        <p:txBody>
          <a:bodyPr/>
          <a:lstStyle/>
          <a:p>
            <a:r>
              <a:rPr lang="ja-JP" altLang="en-US" dirty="0"/>
              <a:t>コマンド</a:t>
            </a:r>
            <a:endParaRPr kumimoji="1" lang="ja-JP" altLang="en-US" dirty="0"/>
          </a:p>
        </p:txBody>
      </p:sp>
      <p:sp>
        <p:nvSpPr>
          <p:cNvPr id="3" name="コンテンツ プレースホルダー 2">
            <a:extLst>
              <a:ext uri="{FF2B5EF4-FFF2-40B4-BE49-F238E27FC236}">
                <a16:creationId xmlns:a16="http://schemas.microsoft.com/office/drawing/2014/main" id="{6EFF1454-94E5-604D-A18A-71EC77AF52B4}"/>
              </a:ext>
            </a:extLst>
          </p:cNvPr>
          <p:cNvSpPr>
            <a:spLocks noGrp="1"/>
          </p:cNvSpPr>
          <p:nvPr>
            <p:ph idx="1"/>
          </p:nvPr>
        </p:nvSpPr>
        <p:spPr/>
        <p:txBody>
          <a:bodyPr/>
          <a:lstStyle/>
          <a:p>
            <a:r>
              <a:rPr kumimoji="1" lang="ja-JP" altLang="en-US" dirty="0"/>
              <a:t>ここで言っているのは主に「フィルタコマンド」</a:t>
            </a:r>
            <a:endParaRPr kumimoji="1" lang="en-US" altLang="ja-JP" dirty="0"/>
          </a:p>
          <a:p>
            <a:endParaRPr lang="en-US" altLang="ja-JP" dirty="0"/>
          </a:p>
          <a:p>
            <a:r>
              <a:rPr kumimoji="1" lang="ja-JP" altLang="en-US" dirty="0"/>
              <a:t>フィルタコマンド</a:t>
            </a:r>
            <a:endParaRPr kumimoji="1" lang="en-US" altLang="ja-JP" dirty="0"/>
          </a:p>
          <a:p>
            <a:pPr lvl="1"/>
            <a:r>
              <a:rPr lang="ja-JP" altLang="en-US" dirty="0"/>
              <a:t>標準入力からテキストを読んで加工し、標準出力から出す</a:t>
            </a:r>
            <a:endParaRPr lang="en-US" altLang="ja-JP" dirty="0"/>
          </a:p>
          <a:p>
            <a:pPr lvl="1"/>
            <a:r>
              <a:rPr lang="ja-JP" altLang="en-US" dirty="0"/>
              <a:t>標準出力から出すだけのコマンドもあるが、基本的に仲間</a:t>
            </a:r>
            <a:endParaRPr lang="en-US" altLang="ja-JP" dirty="0"/>
          </a:p>
        </p:txBody>
      </p:sp>
      <p:sp>
        <p:nvSpPr>
          <p:cNvPr id="4" name="日付プレースホルダー 3">
            <a:extLst>
              <a:ext uri="{FF2B5EF4-FFF2-40B4-BE49-F238E27FC236}">
                <a16:creationId xmlns:a16="http://schemas.microsoft.com/office/drawing/2014/main" id="{C02B24A4-931F-1449-A63F-85F36DFB5EF0}"/>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362DC215-2346-6D4E-A86B-0BF6A94745B5}"/>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A83D0CD0-018C-144A-95AA-037209E39911}"/>
              </a:ext>
            </a:extLst>
          </p:cNvPr>
          <p:cNvSpPr>
            <a:spLocks noGrp="1"/>
          </p:cNvSpPr>
          <p:nvPr>
            <p:ph type="sldNum" sz="quarter" idx="12"/>
          </p:nvPr>
        </p:nvSpPr>
        <p:spPr/>
        <p:txBody>
          <a:bodyPr/>
          <a:lstStyle/>
          <a:p>
            <a:fld id="{BA8B0745-A70C-964D-988D-7D3FFC199140}" type="slidenum">
              <a:rPr lang="ja-JP" altLang="en-US" smtClean="0"/>
              <a:pPr/>
              <a:t>19</a:t>
            </a:fld>
            <a:endParaRPr lang="ja-JP" altLang="en-US"/>
          </a:p>
        </p:txBody>
      </p:sp>
    </p:spTree>
    <p:extLst>
      <p:ext uri="{BB962C8B-B14F-4D97-AF65-F5344CB8AC3E}">
        <p14:creationId xmlns:p14="http://schemas.microsoft.com/office/powerpoint/2010/main" val="1129399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C164B1-1BC2-A843-B829-6D0394A4EDCC}"/>
              </a:ext>
            </a:extLst>
          </p:cNvPr>
          <p:cNvSpPr>
            <a:spLocks noGrp="1"/>
          </p:cNvSpPr>
          <p:nvPr>
            <p:ph type="title"/>
          </p:nvPr>
        </p:nvSpPr>
        <p:spPr/>
        <p:txBody>
          <a:bodyPr/>
          <a:lstStyle/>
          <a:p>
            <a:r>
              <a:rPr kumimoji="1" lang="en-US" altLang="ja-JP" dirty="0"/>
              <a:t>contents</a:t>
            </a:r>
            <a:endParaRPr kumimoji="1" lang="ja-JP" altLang="en-US" dirty="0"/>
          </a:p>
        </p:txBody>
      </p:sp>
      <p:sp>
        <p:nvSpPr>
          <p:cNvPr id="3" name="コンテンツ プレースホルダー 2">
            <a:extLst>
              <a:ext uri="{FF2B5EF4-FFF2-40B4-BE49-F238E27FC236}">
                <a16:creationId xmlns:a16="http://schemas.microsoft.com/office/drawing/2014/main" id="{42477290-8F1A-3E4E-AC8C-94B406F05B74}"/>
              </a:ext>
            </a:extLst>
          </p:cNvPr>
          <p:cNvSpPr>
            <a:spLocks noGrp="1"/>
          </p:cNvSpPr>
          <p:nvPr>
            <p:ph idx="1"/>
          </p:nvPr>
        </p:nvSpPr>
        <p:spPr/>
        <p:txBody>
          <a:bodyPr/>
          <a:lstStyle/>
          <a:p>
            <a:r>
              <a:rPr kumimoji="1" lang="en-US" altLang="ja-JP" dirty="0"/>
              <a:t>1</a:t>
            </a:r>
            <a:r>
              <a:rPr lang="en-US" altLang="ja-JP" dirty="0"/>
              <a:t>: </a:t>
            </a:r>
            <a:r>
              <a:rPr lang="ja-JP" altLang="en-US" dirty="0"/>
              <a:t>シェル芸とは</a:t>
            </a:r>
            <a:endParaRPr kumimoji="1" lang="en-US" altLang="ja-JP" dirty="0"/>
          </a:p>
          <a:p>
            <a:pPr lvl="1"/>
            <a:r>
              <a:rPr kumimoji="1" lang="ja-JP" altLang="en-US" dirty="0"/>
              <a:t>珍しく普通のプレゼン</a:t>
            </a:r>
            <a:endParaRPr kumimoji="1" lang="en-US" altLang="ja-JP" dirty="0"/>
          </a:p>
          <a:p>
            <a:pPr lvl="1"/>
            <a:endParaRPr lang="en-US" altLang="ja-JP" dirty="0"/>
          </a:p>
          <a:p>
            <a:pPr lvl="1"/>
            <a:endParaRPr kumimoji="1" lang="en-US" altLang="ja-JP" dirty="0"/>
          </a:p>
          <a:p>
            <a:r>
              <a:rPr lang="en-US" altLang="ja-JP" dirty="0"/>
              <a:t>2: </a:t>
            </a:r>
            <a:r>
              <a:rPr lang="ja-JP" altLang="en-US" dirty="0"/>
              <a:t>練習</a:t>
            </a:r>
            <a:endParaRPr lang="en-US" altLang="ja-JP" dirty="0"/>
          </a:p>
          <a:p>
            <a:pPr lvl="1"/>
            <a:r>
              <a:rPr kumimoji="1" lang="en-US" altLang="ja-JP" dirty="0"/>
              <a:t>AWK</a:t>
            </a:r>
            <a:r>
              <a:rPr kumimoji="1" lang="ja-JP" altLang="en-US" dirty="0"/>
              <a:t>、</a:t>
            </a:r>
            <a:r>
              <a:rPr kumimoji="1" lang="en-US" altLang="ja-JP" dirty="0" err="1"/>
              <a:t>sed</a:t>
            </a:r>
            <a:endParaRPr kumimoji="1" lang="en-US" altLang="ja-JP" dirty="0"/>
          </a:p>
          <a:p>
            <a:pPr lvl="1"/>
            <a:endParaRPr lang="en-US" altLang="ja-JP" dirty="0"/>
          </a:p>
          <a:p>
            <a:r>
              <a:rPr kumimoji="1" lang="en-US" altLang="ja-JP" dirty="0"/>
              <a:t>3: </a:t>
            </a:r>
            <a:r>
              <a:rPr kumimoji="1" lang="ja-JP" altLang="en-US" dirty="0"/>
              <a:t>シェル芸勉強会</a:t>
            </a:r>
            <a:endParaRPr kumimoji="1" lang="en-US" altLang="ja-JP" dirty="0"/>
          </a:p>
          <a:p>
            <a:pPr lvl="1"/>
            <a:r>
              <a:rPr lang="ja-JP" altLang="en-US" dirty="0"/>
              <a:t>本編</a:t>
            </a:r>
            <a:endParaRPr kumimoji="1" lang="en-US" altLang="ja-JP" dirty="0"/>
          </a:p>
        </p:txBody>
      </p:sp>
      <p:sp>
        <p:nvSpPr>
          <p:cNvPr id="4" name="日付プレースホルダー 3">
            <a:extLst>
              <a:ext uri="{FF2B5EF4-FFF2-40B4-BE49-F238E27FC236}">
                <a16:creationId xmlns:a16="http://schemas.microsoft.com/office/drawing/2014/main" id="{3E6D1D43-2010-FC45-A4D5-361337EE718D}"/>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BD0B1185-CC44-DD43-9DD2-D11BD5CF93CF}"/>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834CF33B-625B-DC4E-A896-A5475A7C2FFC}"/>
              </a:ext>
            </a:extLst>
          </p:cNvPr>
          <p:cNvSpPr>
            <a:spLocks noGrp="1"/>
          </p:cNvSpPr>
          <p:nvPr>
            <p:ph type="sldNum" sz="quarter" idx="12"/>
          </p:nvPr>
        </p:nvSpPr>
        <p:spPr/>
        <p:txBody>
          <a:bodyPr/>
          <a:lstStyle/>
          <a:p>
            <a:fld id="{BA8B0745-A70C-964D-988D-7D3FFC199140}" type="slidenum">
              <a:rPr lang="ja-JP" altLang="en-US" smtClean="0"/>
              <a:pPr/>
              <a:t>2</a:t>
            </a:fld>
            <a:endParaRPr lang="ja-JP" altLang="en-US"/>
          </a:p>
        </p:txBody>
      </p:sp>
    </p:spTree>
    <p:extLst>
      <p:ext uri="{BB962C8B-B14F-4D97-AF65-F5344CB8AC3E}">
        <p14:creationId xmlns:p14="http://schemas.microsoft.com/office/powerpoint/2010/main" val="2096070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81C3B48-6168-7F49-AC98-DE7CAFAE7D6D}"/>
              </a:ext>
            </a:extLst>
          </p:cNvPr>
          <p:cNvSpPr>
            <a:spLocks noGrp="1"/>
          </p:cNvSpPr>
          <p:nvPr>
            <p:ph type="title"/>
          </p:nvPr>
        </p:nvSpPr>
        <p:spPr/>
        <p:txBody>
          <a:bodyPr/>
          <a:lstStyle/>
          <a:p>
            <a:r>
              <a:rPr kumimoji="1" lang="ja-JP" altLang="en-US" dirty="0"/>
              <a:t>フィルタコマンド</a:t>
            </a:r>
            <a:r>
              <a:rPr kumimoji="1" lang="ja-JP" altLang="en-US" sz="3200" dirty="0"/>
              <a:t>（と、そのお友達コマンド）</a:t>
            </a:r>
            <a:endParaRPr kumimoji="1" lang="ja-JP" altLang="en-US" dirty="0"/>
          </a:p>
        </p:txBody>
      </p:sp>
      <p:sp>
        <p:nvSpPr>
          <p:cNvPr id="3" name="コンテンツ プレースホルダー 2">
            <a:extLst>
              <a:ext uri="{FF2B5EF4-FFF2-40B4-BE49-F238E27FC236}">
                <a16:creationId xmlns:a16="http://schemas.microsoft.com/office/drawing/2014/main" id="{74BE679C-B80C-1047-A362-9D9E8096E7DD}"/>
              </a:ext>
            </a:extLst>
          </p:cNvPr>
          <p:cNvSpPr>
            <a:spLocks noGrp="1"/>
          </p:cNvSpPr>
          <p:nvPr>
            <p:ph idx="1"/>
          </p:nvPr>
        </p:nvSpPr>
        <p:spPr>
          <a:xfrm>
            <a:off x="838200" y="1825625"/>
            <a:ext cx="10515600" cy="4351338"/>
          </a:xfrm>
        </p:spPr>
        <p:txBody>
          <a:bodyPr/>
          <a:lstStyle/>
          <a:p>
            <a:r>
              <a:rPr kumimoji="1" lang="ja-JP" altLang="en-US" dirty="0"/>
              <a:t>基本的に何をするものか分かりにくい</a:t>
            </a:r>
            <a:endParaRPr kumimoji="1" lang="en-US" altLang="ja-JP" dirty="0"/>
          </a:p>
          <a:p>
            <a:endParaRPr lang="en-US" altLang="ja-JP" dirty="0"/>
          </a:p>
          <a:p>
            <a:endParaRPr kumimoji="1" lang="ja-JP" altLang="en-US" dirty="0"/>
          </a:p>
        </p:txBody>
      </p:sp>
      <p:sp>
        <p:nvSpPr>
          <p:cNvPr id="4" name="日付プレースホルダー 3">
            <a:extLst>
              <a:ext uri="{FF2B5EF4-FFF2-40B4-BE49-F238E27FC236}">
                <a16:creationId xmlns:a16="http://schemas.microsoft.com/office/drawing/2014/main" id="{4922D003-D12D-D448-ACE0-54AB83B8E6C8}"/>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2A5B5315-8FED-A64E-A98D-821D8E5D6BFE}"/>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0CDC806D-3908-D246-BCD6-BDADCB24FE63}"/>
              </a:ext>
            </a:extLst>
          </p:cNvPr>
          <p:cNvSpPr>
            <a:spLocks noGrp="1"/>
          </p:cNvSpPr>
          <p:nvPr>
            <p:ph type="sldNum" sz="quarter" idx="12"/>
          </p:nvPr>
        </p:nvSpPr>
        <p:spPr/>
        <p:txBody>
          <a:bodyPr/>
          <a:lstStyle/>
          <a:p>
            <a:fld id="{BA8B0745-A70C-964D-988D-7D3FFC199140}" type="slidenum">
              <a:rPr lang="ja-JP" altLang="en-US" smtClean="0"/>
              <a:pPr/>
              <a:t>20</a:t>
            </a:fld>
            <a:endParaRPr lang="ja-JP" altLang="en-US"/>
          </a:p>
        </p:txBody>
      </p:sp>
      <p:pic>
        <p:nvPicPr>
          <p:cNvPr id="9" name="図 8">
            <a:extLst>
              <a:ext uri="{FF2B5EF4-FFF2-40B4-BE49-F238E27FC236}">
                <a16:creationId xmlns:a16="http://schemas.microsoft.com/office/drawing/2014/main" id="{882EFEE0-22B6-014C-B8A9-491D7498245E}"/>
              </a:ext>
            </a:extLst>
          </p:cNvPr>
          <p:cNvPicPr>
            <a:picLocks noChangeAspect="1"/>
          </p:cNvPicPr>
          <p:nvPr/>
        </p:nvPicPr>
        <p:blipFill>
          <a:blip r:embed="rId2"/>
          <a:stretch>
            <a:fillRect/>
          </a:stretch>
        </p:blipFill>
        <p:spPr>
          <a:xfrm>
            <a:off x="4508500" y="2515394"/>
            <a:ext cx="7289800" cy="2794000"/>
          </a:xfrm>
          <a:prstGeom prst="rect">
            <a:avLst/>
          </a:prstGeom>
        </p:spPr>
      </p:pic>
      <p:sp>
        <p:nvSpPr>
          <p:cNvPr id="10" name="テキスト ボックス 9">
            <a:extLst>
              <a:ext uri="{FF2B5EF4-FFF2-40B4-BE49-F238E27FC236}">
                <a16:creationId xmlns:a16="http://schemas.microsoft.com/office/drawing/2014/main" id="{276047EA-BDA8-8340-A05C-7FE78E469851}"/>
              </a:ext>
            </a:extLst>
          </p:cNvPr>
          <p:cNvSpPr txBox="1"/>
          <p:nvPr/>
        </p:nvSpPr>
        <p:spPr>
          <a:xfrm>
            <a:off x="935357" y="4542631"/>
            <a:ext cx="3183885" cy="369332"/>
          </a:xfrm>
          <a:prstGeom prst="rect">
            <a:avLst/>
          </a:prstGeom>
          <a:noFill/>
        </p:spPr>
        <p:txBody>
          <a:bodyPr wrap="none" rtlCol="0">
            <a:spAutoFit/>
          </a:bodyPr>
          <a:lstStyle/>
          <a:p>
            <a:r>
              <a:rPr kumimoji="1" lang="en-US" altLang="ja-JP" dirty="0"/>
              <a:t>1</a:t>
            </a:r>
            <a:r>
              <a:rPr kumimoji="1" lang="ja-JP" altLang="en-US" dirty="0"/>
              <a:t>から</a:t>
            </a:r>
            <a:r>
              <a:rPr lang="en-US" altLang="ja-JP" dirty="0"/>
              <a:t>6</a:t>
            </a:r>
            <a:r>
              <a:rPr kumimoji="1" lang="ja-JP" altLang="en-US" dirty="0"/>
              <a:t>まで出して何になる？</a:t>
            </a:r>
          </a:p>
        </p:txBody>
      </p:sp>
      <p:sp>
        <p:nvSpPr>
          <p:cNvPr id="11" name="テキスト ボックス 10">
            <a:extLst>
              <a:ext uri="{FF2B5EF4-FFF2-40B4-BE49-F238E27FC236}">
                <a16:creationId xmlns:a16="http://schemas.microsoft.com/office/drawing/2014/main" id="{852DB02D-66AF-0140-95C3-C261B28CC761}"/>
              </a:ext>
            </a:extLst>
          </p:cNvPr>
          <p:cNvSpPr txBox="1"/>
          <p:nvPr/>
        </p:nvSpPr>
        <p:spPr>
          <a:xfrm>
            <a:off x="6394812" y="5473144"/>
            <a:ext cx="3647152" cy="369332"/>
          </a:xfrm>
          <a:prstGeom prst="rect">
            <a:avLst/>
          </a:prstGeom>
          <a:noFill/>
        </p:spPr>
        <p:txBody>
          <a:bodyPr wrap="none" rtlCol="0">
            <a:spAutoFit/>
          </a:bodyPr>
          <a:lstStyle/>
          <a:p>
            <a:r>
              <a:rPr kumimoji="1" lang="ja-JP" altLang="en-US" dirty="0"/>
              <a:t>エディタで見たら良いじゃないか</a:t>
            </a:r>
          </a:p>
        </p:txBody>
      </p:sp>
      <p:pic>
        <p:nvPicPr>
          <p:cNvPr id="13" name="図 12">
            <a:extLst>
              <a:ext uri="{FF2B5EF4-FFF2-40B4-BE49-F238E27FC236}">
                <a16:creationId xmlns:a16="http://schemas.microsoft.com/office/drawing/2014/main" id="{D2DB1E1D-9F1B-8548-B496-50498D8818E1}"/>
              </a:ext>
            </a:extLst>
          </p:cNvPr>
          <p:cNvPicPr>
            <a:picLocks noChangeAspect="1"/>
          </p:cNvPicPr>
          <p:nvPr/>
        </p:nvPicPr>
        <p:blipFill>
          <a:blip r:embed="rId3"/>
          <a:stretch>
            <a:fillRect/>
          </a:stretch>
        </p:blipFill>
        <p:spPr>
          <a:xfrm>
            <a:off x="1079500" y="2515394"/>
            <a:ext cx="2895600" cy="1892300"/>
          </a:xfrm>
          <a:prstGeom prst="rect">
            <a:avLst/>
          </a:prstGeom>
        </p:spPr>
      </p:pic>
    </p:spTree>
    <p:extLst>
      <p:ext uri="{BB962C8B-B14F-4D97-AF65-F5344CB8AC3E}">
        <p14:creationId xmlns:p14="http://schemas.microsoft.com/office/powerpoint/2010/main" val="1826641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B150FB-0545-4944-B33D-DF7F08C73458}"/>
              </a:ext>
            </a:extLst>
          </p:cNvPr>
          <p:cNvSpPr>
            <a:spLocks noGrp="1"/>
          </p:cNvSpPr>
          <p:nvPr>
            <p:ph type="title"/>
          </p:nvPr>
        </p:nvSpPr>
        <p:spPr/>
        <p:txBody>
          <a:bodyPr/>
          <a:lstStyle/>
          <a:p>
            <a:r>
              <a:rPr kumimoji="1" lang="ja-JP" altLang="en-US" dirty="0"/>
              <a:t>組み合わせると少し便利に</a:t>
            </a:r>
          </a:p>
        </p:txBody>
      </p:sp>
      <p:sp>
        <p:nvSpPr>
          <p:cNvPr id="3" name="コンテンツ プレースホルダー 2">
            <a:extLst>
              <a:ext uri="{FF2B5EF4-FFF2-40B4-BE49-F238E27FC236}">
                <a16:creationId xmlns:a16="http://schemas.microsoft.com/office/drawing/2014/main" id="{6ED957CC-0C4C-6045-8FF1-107E0C970336}"/>
              </a:ext>
            </a:extLst>
          </p:cNvPr>
          <p:cNvSpPr>
            <a:spLocks noGrp="1"/>
          </p:cNvSpPr>
          <p:nvPr>
            <p:ph idx="1"/>
          </p:nvPr>
        </p:nvSpPr>
        <p:spPr/>
        <p:txBody>
          <a:bodyPr/>
          <a:lstStyle/>
          <a:p>
            <a:endParaRPr kumimoji="1" lang="ja-JP" altLang="en-US" dirty="0"/>
          </a:p>
        </p:txBody>
      </p:sp>
      <p:sp>
        <p:nvSpPr>
          <p:cNvPr id="4" name="日付プレースホルダー 3">
            <a:extLst>
              <a:ext uri="{FF2B5EF4-FFF2-40B4-BE49-F238E27FC236}">
                <a16:creationId xmlns:a16="http://schemas.microsoft.com/office/drawing/2014/main" id="{C603C64F-0A61-A54C-A30C-084DF080E15D}"/>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89F0414E-5BFF-BF49-8B67-B189868515A1}"/>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9F2CF780-E0C1-024A-8E91-EEAE82497A2D}"/>
              </a:ext>
            </a:extLst>
          </p:cNvPr>
          <p:cNvSpPr>
            <a:spLocks noGrp="1"/>
          </p:cNvSpPr>
          <p:nvPr>
            <p:ph type="sldNum" sz="quarter" idx="12"/>
          </p:nvPr>
        </p:nvSpPr>
        <p:spPr/>
        <p:txBody>
          <a:bodyPr/>
          <a:lstStyle/>
          <a:p>
            <a:fld id="{BA8B0745-A70C-964D-988D-7D3FFC199140}" type="slidenum">
              <a:rPr lang="ja-JP" altLang="en-US" smtClean="0"/>
              <a:pPr/>
              <a:t>21</a:t>
            </a:fld>
            <a:endParaRPr lang="ja-JP" altLang="en-US"/>
          </a:p>
        </p:txBody>
      </p:sp>
      <p:pic>
        <p:nvPicPr>
          <p:cNvPr id="7" name="図 6">
            <a:extLst>
              <a:ext uri="{FF2B5EF4-FFF2-40B4-BE49-F238E27FC236}">
                <a16:creationId xmlns:a16="http://schemas.microsoft.com/office/drawing/2014/main" id="{39A93D6C-702F-D642-BF2B-1EF5F9B1A169}"/>
              </a:ext>
            </a:extLst>
          </p:cNvPr>
          <p:cNvPicPr>
            <a:picLocks noChangeAspect="1"/>
          </p:cNvPicPr>
          <p:nvPr/>
        </p:nvPicPr>
        <p:blipFill>
          <a:blip r:embed="rId2"/>
          <a:stretch>
            <a:fillRect/>
          </a:stretch>
        </p:blipFill>
        <p:spPr>
          <a:xfrm>
            <a:off x="4894728" y="2926146"/>
            <a:ext cx="6979771" cy="774207"/>
          </a:xfrm>
          <a:prstGeom prst="rect">
            <a:avLst/>
          </a:prstGeom>
        </p:spPr>
      </p:pic>
      <p:sp>
        <p:nvSpPr>
          <p:cNvPr id="8" name="テキスト ボックス 7">
            <a:extLst>
              <a:ext uri="{FF2B5EF4-FFF2-40B4-BE49-F238E27FC236}">
                <a16:creationId xmlns:a16="http://schemas.microsoft.com/office/drawing/2014/main" id="{7CA27227-8DC0-1C44-986B-082F210CF6F2}"/>
              </a:ext>
            </a:extLst>
          </p:cNvPr>
          <p:cNvSpPr txBox="1"/>
          <p:nvPr/>
        </p:nvSpPr>
        <p:spPr>
          <a:xfrm>
            <a:off x="6793151" y="3790841"/>
            <a:ext cx="3026791" cy="369332"/>
          </a:xfrm>
          <a:prstGeom prst="rect">
            <a:avLst/>
          </a:prstGeom>
          <a:noFill/>
        </p:spPr>
        <p:txBody>
          <a:bodyPr wrap="none" rtlCol="0">
            <a:spAutoFit/>
          </a:bodyPr>
          <a:lstStyle/>
          <a:p>
            <a:r>
              <a:rPr kumimoji="1" lang="en-US" altLang="ja-JP" dirty="0"/>
              <a:t>IP</a:t>
            </a:r>
            <a:r>
              <a:rPr kumimoji="1" lang="ja-JP" altLang="en-US" dirty="0"/>
              <a:t>アドレスのリストを作る</a:t>
            </a:r>
          </a:p>
        </p:txBody>
      </p:sp>
      <p:pic>
        <p:nvPicPr>
          <p:cNvPr id="9" name="図 8">
            <a:extLst>
              <a:ext uri="{FF2B5EF4-FFF2-40B4-BE49-F238E27FC236}">
                <a16:creationId xmlns:a16="http://schemas.microsoft.com/office/drawing/2014/main" id="{73A085CF-F37F-C84A-A3C9-4DAA506B367F}"/>
              </a:ext>
            </a:extLst>
          </p:cNvPr>
          <p:cNvPicPr>
            <a:picLocks noChangeAspect="1"/>
          </p:cNvPicPr>
          <p:nvPr/>
        </p:nvPicPr>
        <p:blipFill>
          <a:blip r:embed="rId3"/>
          <a:stretch>
            <a:fillRect/>
          </a:stretch>
        </p:blipFill>
        <p:spPr>
          <a:xfrm>
            <a:off x="1005914" y="2952446"/>
            <a:ext cx="3721100" cy="499849"/>
          </a:xfrm>
          <a:prstGeom prst="rect">
            <a:avLst/>
          </a:prstGeom>
        </p:spPr>
      </p:pic>
      <p:sp>
        <p:nvSpPr>
          <p:cNvPr id="10" name="テキスト ボックス 9">
            <a:extLst>
              <a:ext uri="{FF2B5EF4-FFF2-40B4-BE49-F238E27FC236}">
                <a16:creationId xmlns:a16="http://schemas.microsoft.com/office/drawing/2014/main" id="{BFB93E53-EAD0-A64B-9103-B77193FFC119}"/>
              </a:ext>
            </a:extLst>
          </p:cNvPr>
          <p:cNvSpPr txBox="1"/>
          <p:nvPr/>
        </p:nvSpPr>
        <p:spPr>
          <a:xfrm>
            <a:off x="965573" y="3529903"/>
            <a:ext cx="3570208" cy="369332"/>
          </a:xfrm>
          <a:prstGeom prst="rect">
            <a:avLst/>
          </a:prstGeom>
          <a:noFill/>
        </p:spPr>
        <p:txBody>
          <a:bodyPr wrap="none" rtlCol="0">
            <a:spAutoFit/>
          </a:bodyPr>
          <a:lstStyle/>
          <a:p>
            <a:r>
              <a:rPr kumimoji="1" lang="en-US" altLang="ja-JP" dirty="0"/>
              <a:t>1〜6</a:t>
            </a:r>
            <a:r>
              <a:rPr kumimoji="1" lang="ja-JP" altLang="en-US" dirty="0"/>
              <a:t>から</a:t>
            </a:r>
            <a:r>
              <a:rPr kumimoji="1" lang="en-US" altLang="ja-JP" dirty="0"/>
              <a:t>1</a:t>
            </a:r>
            <a:r>
              <a:rPr kumimoji="1" lang="ja-JP" altLang="en-US" dirty="0"/>
              <a:t>つ数字をサンプリング</a:t>
            </a:r>
          </a:p>
        </p:txBody>
      </p:sp>
    </p:spTree>
    <p:extLst>
      <p:ext uri="{BB962C8B-B14F-4D97-AF65-F5344CB8AC3E}">
        <p14:creationId xmlns:p14="http://schemas.microsoft.com/office/powerpoint/2010/main" val="1818632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C30739-B323-3140-A00C-D24297A284A9}"/>
              </a:ext>
            </a:extLst>
          </p:cNvPr>
          <p:cNvSpPr>
            <a:spLocks noGrp="1"/>
          </p:cNvSpPr>
          <p:nvPr>
            <p:ph type="title"/>
          </p:nvPr>
        </p:nvSpPr>
        <p:spPr/>
        <p:txBody>
          <a:bodyPr/>
          <a:lstStyle/>
          <a:p>
            <a:r>
              <a:rPr kumimoji="1" lang="ja-JP" altLang="en-US" dirty="0"/>
              <a:t>もっと組み合わせるともっと便利に</a:t>
            </a:r>
          </a:p>
        </p:txBody>
      </p:sp>
      <p:sp>
        <p:nvSpPr>
          <p:cNvPr id="3" name="コンテンツ プレースホルダー 2">
            <a:extLst>
              <a:ext uri="{FF2B5EF4-FFF2-40B4-BE49-F238E27FC236}">
                <a16:creationId xmlns:a16="http://schemas.microsoft.com/office/drawing/2014/main" id="{59F1B31C-491D-C14A-AD49-82A84F17EAE9}"/>
              </a:ext>
            </a:extLst>
          </p:cNvPr>
          <p:cNvSpPr>
            <a:spLocks noGrp="1"/>
          </p:cNvSpPr>
          <p:nvPr>
            <p:ph idx="1"/>
          </p:nvPr>
        </p:nvSpPr>
        <p:spPr/>
        <p:txBody>
          <a:bodyPr/>
          <a:lstStyle/>
          <a:p>
            <a:r>
              <a:rPr lang="en-US" altLang="ja-JP" dirty="0"/>
              <a:t>Twitter</a:t>
            </a:r>
            <a:r>
              <a:rPr lang="ja-JP" altLang="en-US" dirty="0"/>
              <a:t>の特定のアカウントがツイートするか監視</a:t>
            </a:r>
            <a:endParaRPr lang="en-US" altLang="ja-JP" dirty="0"/>
          </a:p>
          <a:p>
            <a:endParaRPr kumimoji="1" lang="en-US" altLang="ja-JP" dirty="0"/>
          </a:p>
          <a:p>
            <a:endParaRPr lang="en-US" altLang="ja-JP" dirty="0"/>
          </a:p>
          <a:p>
            <a:endParaRPr kumimoji="1" lang="en-US" altLang="ja-JP" dirty="0"/>
          </a:p>
          <a:p>
            <a:r>
              <a:rPr lang="ja-JP" altLang="en-US" dirty="0"/>
              <a:t>自分のサイトから特定の学会での論文リストを持ってくる</a:t>
            </a:r>
            <a:endParaRPr kumimoji="1" lang="ja-JP" altLang="en-US" dirty="0"/>
          </a:p>
        </p:txBody>
      </p:sp>
      <p:sp>
        <p:nvSpPr>
          <p:cNvPr id="4" name="日付プレースホルダー 3">
            <a:extLst>
              <a:ext uri="{FF2B5EF4-FFF2-40B4-BE49-F238E27FC236}">
                <a16:creationId xmlns:a16="http://schemas.microsoft.com/office/drawing/2014/main" id="{049E1487-6459-7841-83E1-251EC59A95F9}"/>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61A8DFBC-996E-0A41-93E6-B41D4CCDD9D3}"/>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441C0CB1-D7D1-1745-BF38-D4057F4E1A75}"/>
              </a:ext>
            </a:extLst>
          </p:cNvPr>
          <p:cNvSpPr>
            <a:spLocks noGrp="1"/>
          </p:cNvSpPr>
          <p:nvPr>
            <p:ph type="sldNum" sz="quarter" idx="12"/>
          </p:nvPr>
        </p:nvSpPr>
        <p:spPr/>
        <p:txBody>
          <a:bodyPr/>
          <a:lstStyle/>
          <a:p>
            <a:fld id="{BA8B0745-A70C-964D-988D-7D3FFC199140}" type="slidenum">
              <a:rPr lang="ja-JP" altLang="en-US" smtClean="0"/>
              <a:pPr/>
              <a:t>22</a:t>
            </a:fld>
            <a:endParaRPr lang="ja-JP" altLang="en-US"/>
          </a:p>
        </p:txBody>
      </p:sp>
      <p:pic>
        <p:nvPicPr>
          <p:cNvPr id="7" name="図 6">
            <a:extLst>
              <a:ext uri="{FF2B5EF4-FFF2-40B4-BE49-F238E27FC236}">
                <a16:creationId xmlns:a16="http://schemas.microsoft.com/office/drawing/2014/main" id="{5C1F46C2-7372-2747-A5ED-98CA5CF6894E}"/>
              </a:ext>
            </a:extLst>
          </p:cNvPr>
          <p:cNvPicPr>
            <a:picLocks noChangeAspect="1"/>
          </p:cNvPicPr>
          <p:nvPr/>
        </p:nvPicPr>
        <p:blipFill>
          <a:blip r:embed="rId2"/>
          <a:stretch>
            <a:fillRect/>
          </a:stretch>
        </p:blipFill>
        <p:spPr>
          <a:xfrm>
            <a:off x="655981" y="2458254"/>
            <a:ext cx="11237843" cy="1035495"/>
          </a:xfrm>
          <a:prstGeom prst="rect">
            <a:avLst/>
          </a:prstGeom>
        </p:spPr>
      </p:pic>
      <p:pic>
        <p:nvPicPr>
          <p:cNvPr id="9" name="図 8">
            <a:extLst>
              <a:ext uri="{FF2B5EF4-FFF2-40B4-BE49-F238E27FC236}">
                <a16:creationId xmlns:a16="http://schemas.microsoft.com/office/drawing/2014/main" id="{0591CE71-C5F8-BC49-9DDB-2B2CEF6D4E89}"/>
              </a:ext>
            </a:extLst>
          </p:cNvPr>
          <p:cNvPicPr>
            <a:picLocks noChangeAspect="1"/>
          </p:cNvPicPr>
          <p:nvPr/>
        </p:nvPicPr>
        <p:blipFill>
          <a:blip r:embed="rId3"/>
          <a:stretch>
            <a:fillRect/>
          </a:stretch>
        </p:blipFill>
        <p:spPr>
          <a:xfrm>
            <a:off x="655981" y="4307908"/>
            <a:ext cx="11237843" cy="1869055"/>
          </a:xfrm>
          <a:prstGeom prst="rect">
            <a:avLst/>
          </a:prstGeom>
        </p:spPr>
      </p:pic>
    </p:spTree>
    <p:extLst>
      <p:ext uri="{BB962C8B-B14F-4D97-AF65-F5344CB8AC3E}">
        <p14:creationId xmlns:p14="http://schemas.microsoft.com/office/powerpoint/2010/main" val="2667592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DF0E89-D91C-5A43-BEE9-34F01FD17FA4}"/>
              </a:ext>
            </a:extLst>
          </p:cNvPr>
          <p:cNvSpPr>
            <a:spLocks noGrp="1"/>
          </p:cNvSpPr>
          <p:nvPr>
            <p:ph type="title"/>
          </p:nvPr>
        </p:nvSpPr>
        <p:spPr/>
        <p:txBody>
          <a:bodyPr/>
          <a:lstStyle/>
          <a:p>
            <a:r>
              <a:rPr kumimoji="1" lang="ja-JP" altLang="en-US" dirty="0"/>
              <a:t>どういうことか？</a:t>
            </a:r>
          </a:p>
        </p:txBody>
      </p:sp>
      <p:sp>
        <p:nvSpPr>
          <p:cNvPr id="3" name="コンテンツ プレースホルダー 2">
            <a:extLst>
              <a:ext uri="{FF2B5EF4-FFF2-40B4-BE49-F238E27FC236}">
                <a16:creationId xmlns:a16="http://schemas.microsoft.com/office/drawing/2014/main" id="{AB0BFDA3-3EC3-514D-BAE7-0EC39EB46714}"/>
              </a:ext>
            </a:extLst>
          </p:cNvPr>
          <p:cNvSpPr>
            <a:spLocks noGrp="1"/>
          </p:cNvSpPr>
          <p:nvPr>
            <p:ph idx="1"/>
          </p:nvPr>
        </p:nvSpPr>
        <p:spPr>
          <a:xfrm>
            <a:off x="838200" y="1482725"/>
            <a:ext cx="10515600" cy="4351338"/>
          </a:xfrm>
        </p:spPr>
        <p:txBody>
          <a:bodyPr/>
          <a:lstStyle/>
          <a:p>
            <a:r>
              <a:rPr kumimoji="1" lang="ja-JP" altLang="en-US" dirty="0"/>
              <a:t>コマンドは自己完結しない</a:t>
            </a:r>
            <a:endParaRPr kumimoji="1" lang="en-US" altLang="ja-JP" dirty="0"/>
          </a:p>
          <a:p>
            <a:pPr lvl="1"/>
            <a:endParaRPr lang="en-US" altLang="ja-JP" dirty="0"/>
          </a:p>
          <a:p>
            <a:r>
              <a:rPr kumimoji="1" lang="ja-JP" altLang="en-US" dirty="0"/>
              <a:t>組み合わせて使う</a:t>
            </a:r>
            <a:endParaRPr kumimoji="1" lang="en-US" altLang="ja-JP" dirty="0"/>
          </a:p>
          <a:p>
            <a:pPr lvl="1"/>
            <a:r>
              <a:rPr kumimoji="1" lang="ja-JP" altLang="en-US" dirty="0"/>
              <a:t>プログラミング言語におけるライブラリの関数のような位置付け</a:t>
            </a:r>
            <a:endParaRPr kumimoji="1" lang="en-US" altLang="ja-JP" dirty="0"/>
          </a:p>
          <a:p>
            <a:pPr lvl="2"/>
            <a:r>
              <a:rPr lang="ja-JP" altLang="en-US" dirty="0"/>
              <a:t>汎用的、単機能でないと使い回しができない</a:t>
            </a:r>
            <a:endParaRPr lang="en-US" altLang="ja-JP" dirty="0"/>
          </a:p>
          <a:p>
            <a:pPr lvl="1"/>
            <a:r>
              <a:rPr lang="ja-JP" altLang="en-US" dirty="0"/>
              <a:t>シェルスクリプトでもワンライナーでも</a:t>
            </a:r>
            <a:endParaRPr lang="en-US" altLang="ja-JP" dirty="0"/>
          </a:p>
          <a:p>
            <a:pPr lvl="1"/>
            <a:endParaRPr kumimoji="1" lang="en-US" altLang="ja-JP" dirty="0"/>
          </a:p>
          <a:p>
            <a:r>
              <a:rPr kumimoji="1" lang="ja-JP" altLang="en-US" dirty="0"/>
              <a:t>テキストを流れ作業</a:t>
            </a:r>
            <a:r>
              <a:rPr lang="ja-JP" altLang="en-US" dirty="0"/>
              <a:t>で変換</a:t>
            </a:r>
            <a:endParaRPr kumimoji="1" lang="en-US" altLang="ja-JP" dirty="0"/>
          </a:p>
          <a:p>
            <a:pPr lvl="2"/>
            <a:endParaRPr lang="en-US" altLang="ja-JP" dirty="0"/>
          </a:p>
          <a:p>
            <a:r>
              <a:rPr lang="ja-JP" altLang="en-US" dirty="0"/>
              <a:t>組み合わせにある種のセンスが必要かもしれない</a:t>
            </a:r>
            <a:endParaRPr lang="en-US" altLang="ja-JP" dirty="0"/>
          </a:p>
          <a:p>
            <a:pPr lvl="1"/>
            <a:r>
              <a:rPr lang="ja-JP" altLang="en-US" dirty="0"/>
              <a:t>普通のプログラミングとは少し違う</a:t>
            </a:r>
            <a:endParaRPr lang="en-US" altLang="ja-JP" dirty="0"/>
          </a:p>
          <a:p>
            <a:pPr lvl="1"/>
            <a:r>
              <a:rPr lang="ja-JP" altLang="en-US" dirty="0"/>
              <a:t>関数型と言えるかもしれない</a:t>
            </a:r>
            <a:endParaRPr lang="en-US" altLang="ja-JP" dirty="0"/>
          </a:p>
        </p:txBody>
      </p:sp>
      <p:sp>
        <p:nvSpPr>
          <p:cNvPr id="4" name="日付プレースホルダー 3">
            <a:extLst>
              <a:ext uri="{FF2B5EF4-FFF2-40B4-BE49-F238E27FC236}">
                <a16:creationId xmlns:a16="http://schemas.microsoft.com/office/drawing/2014/main" id="{4188F20B-4E25-314A-A4CD-EEA81745AE29}"/>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E01A2B71-58C9-594C-AD08-00CF7D13A09D}"/>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6FFEF629-0ED0-0D49-9779-AAF0EEAE40F2}"/>
              </a:ext>
            </a:extLst>
          </p:cNvPr>
          <p:cNvSpPr>
            <a:spLocks noGrp="1"/>
          </p:cNvSpPr>
          <p:nvPr>
            <p:ph type="sldNum" sz="quarter" idx="12"/>
          </p:nvPr>
        </p:nvSpPr>
        <p:spPr/>
        <p:txBody>
          <a:bodyPr/>
          <a:lstStyle/>
          <a:p>
            <a:fld id="{BA8B0745-A70C-964D-988D-7D3FFC199140}" type="slidenum">
              <a:rPr lang="ja-JP" altLang="en-US" smtClean="0"/>
              <a:pPr/>
              <a:t>23</a:t>
            </a:fld>
            <a:endParaRPr lang="ja-JP" altLang="en-US"/>
          </a:p>
        </p:txBody>
      </p:sp>
    </p:spTree>
    <p:extLst>
      <p:ext uri="{BB962C8B-B14F-4D97-AF65-F5344CB8AC3E}">
        <p14:creationId xmlns:p14="http://schemas.microsoft.com/office/powerpoint/2010/main" val="2774893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AC08D5-F1EF-E44E-8632-4545D49EBB7B}"/>
              </a:ext>
            </a:extLst>
          </p:cNvPr>
          <p:cNvSpPr>
            <a:spLocks noGrp="1"/>
          </p:cNvSpPr>
          <p:nvPr>
            <p:ph type="title"/>
          </p:nvPr>
        </p:nvSpPr>
        <p:spPr/>
        <p:txBody>
          <a:bodyPr>
            <a:noAutofit/>
          </a:bodyPr>
          <a:lstStyle/>
          <a:p>
            <a:r>
              <a:rPr kumimoji="1" lang="ja-JP" altLang="en-US" dirty="0"/>
              <a:t>誰でもできるの？</a:t>
            </a:r>
          </a:p>
        </p:txBody>
      </p:sp>
      <p:sp>
        <p:nvSpPr>
          <p:cNvPr id="3" name="コンテンツ プレースホルダー 2">
            <a:extLst>
              <a:ext uri="{FF2B5EF4-FFF2-40B4-BE49-F238E27FC236}">
                <a16:creationId xmlns:a16="http://schemas.microsoft.com/office/drawing/2014/main" id="{4F8AF0F5-5AA7-2047-A44C-11A073EBE220}"/>
              </a:ext>
            </a:extLst>
          </p:cNvPr>
          <p:cNvSpPr>
            <a:spLocks noGrp="1"/>
          </p:cNvSpPr>
          <p:nvPr>
            <p:ph idx="1"/>
          </p:nvPr>
        </p:nvSpPr>
        <p:spPr>
          <a:xfrm>
            <a:off x="838200" y="1690688"/>
            <a:ext cx="10515600" cy="4351338"/>
          </a:xfrm>
        </p:spPr>
        <p:txBody>
          <a:bodyPr>
            <a:noAutofit/>
          </a:bodyPr>
          <a:lstStyle/>
          <a:p>
            <a:r>
              <a:rPr kumimoji="1" lang="ja-JP" altLang="en-US" sz="3200" dirty="0"/>
              <a:t>正直よく分からない</a:t>
            </a:r>
            <a:endParaRPr kumimoji="1" lang="en-US" altLang="ja-JP" sz="3200" dirty="0"/>
          </a:p>
          <a:p>
            <a:endParaRPr lang="en-US" altLang="ja-JP" sz="3200" dirty="0"/>
          </a:p>
          <a:p>
            <a:r>
              <a:rPr kumimoji="1" lang="ja-JP" altLang="en-US" sz="3200" dirty="0"/>
              <a:t>上達していくには</a:t>
            </a:r>
            <a:r>
              <a:rPr kumimoji="1" lang="en-US" altLang="ja-JP" sz="3200" dirty="0"/>
              <a:t>: </a:t>
            </a:r>
            <a:r>
              <a:rPr kumimoji="1" lang="ja-JP" altLang="en-US" sz="3200" dirty="0"/>
              <a:t>端末を使う</a:t>
            </a:r>
            <a:endParaRPr kumimoji="1" lang="en-US" altLang="ja-JP" sz="3200" dirty="0"/>
          </a:p>
          <a:p>
            <a:pPr lvl="1"/>
            <a:r>
              <a:rPr lang="ja-JP" altLang="en-US" sz="2800" dirty="0"/>
              <a:t>テキストで文章を書いてみる</a:t>
            </a:r>
            <a:endParaRPr lang="en-US" altLang="ja-JP" sz="2800" dirty="0"/>
          </a:p>
          <a:p>
            <a:pPr lvl="1"/>
            <a:r>
              <a:rPr kumimoji="1" lang="en-US" altLang="ja-JP" sz="2800" dirty="0"/>
              <a:t>Mac</a:t>
            </a:r>
            <a:r>
              <a:rPr kumimoji="1" lang="ja-JP" altLang="en-US" sz="2800" dirty="0"/>
              <a:t>ならばなるべく</a:t>
            </a:r>
            <a:r>
              <a:rPr kumimoji="1" lang="en-US" altLang="ja-JP" sz="2800" dirty="0"/>
              <a:t>Finder</a:t>
            </a:r>
            <a:r>
              <a:rPr kumimoji="1" lang="ja-JP" altLang="en-US" sz="2800" dirty="0"/>
              <a:t>を使わない</a:t>
            </a:r>
            <a:endParaRPr kumimoji="1" lang="en-US" altLang="ja-JP" sz="2800" dirty="0"/>
          </a:p>
          <a:p>
            <a:pPr lvl="1"/>
            <a:endParaRPr kumimoji="1" lang="en-US" altLang="ja-JP" sz="2800" dirty="0"/>
          </a:p>
          <a:p>
            <a:pPr lvl="1"/>
            <a:r>
              <a:rPr kumimoji="1" lang="ja-JP" altLang="en-US" sz="2800" dirty="0"/>
              <a:t>コマンドを調べて使ってみて調べて使ってみて・・・</a:t>
            </a:r>
            <a:endParaRPr kumimoji="1" lang="en-US" altLang="ja-JP" sz="2800" dirty="0"/>
          </a:p>
          <a:p>
            <a:pPr lvl="2"/>
            <a:r>
              <a:rPr lang="ja-JP" altLang="en-US" sz="2800" u="sng" dirty="0"/>
              <a:t>通常の学習のプロセスが身についているなら</a:t>
            </a:r>
            <a:r>
              <a:rPr lang="ja-JP" altLang="en-US" sz="2800" dirty="0"/>
              <a:t>大丈夫</a:t>
            </a:r>
            <a:endParaRPr kumimoji="1" lang="ja-JP" altLang="en-US" sz="2800" dirty="0"/>
          </a:p>
        </p:txBody>
      </p:sp>
      <p:sp>
        <p:nvSpPr>
          <p:cNvPr id="4" name="日付プレースホルダー 3">
            <a:extLst>
              <a:ext uri="{FF2B5EF4-FFF2-40B4-BE49-F238E27FC236}">
                <a16:creationId xmlns:a16="http://schemas.microsoft.com/office/drawing/2014/main" id="{B3AE8A1B-072C-554A-BC61-2A439E3264C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F5FD4647-C0A1-C542-8727-2B73B10BF4D3}"/>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51EFBDA1-35C9-5943-A569-A063D6016681}"/>
              </a:ext>
            </a:extLst>
          </p:cNvPr>
          <p:cNvSpPr>
            <a:spLocks noGrp="1"/>
          </p:cNvSpPr>
          <p:nvPr>
            <p:ph type="sldNum" sz="quarter" idx="12"/>
          </p:nvPr>
        </p:nvSpPr>
        <p:spPr/>
        <p:txBody>
          <a:bodyPr/>
          <a:lstStyle/>
          <a:p>
            <a:fld id="{BA8B0745-A70C-964D-988D-7D3FFC199140}" type="slidenum">
              <a:rPr lang="ja-JP" altLang="en-US" smtClean="0"/>
              <a:pPr/>
              <a:t>24</a:t>
            </a:fld>
            <a:endParaRPr lang="ja-JP" altLang="en-US"/>
          </a:p>
        </p:txBody>
      </p:sp>
    </p:spTree>
    <p:extLst>
      <p:ext uri="{BB962C8B-B14F-4D97-AF65-F5344CB8AC3E}">
        <p14:creationId xmlns:p14="http://schemas.microsoft.com/office/powerpoint/2010/main" val="2224216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52D67A-018C-C145-AAF4-1E42F37B28E6}"/>
              </a:ext>
            </a:extLst>
          </p:cNvPr>
          <p:cNvSpPr>
            <a:spLocks noGrp="1"/>
          </p:cNvSpPr>
          <p:nvPr>
            <p:ph type="title"/>
          </p:nvPr>
        </p:nvSpPr>
        <p:spPr/>
        <p:txBody>
          <a:bodyPr/>
          <a:lstStyle/>
          <a:p>
            <a:r>
              <a:rPr kumimoji="1" lang="ja-JP" altLang="en-US" dirty="0"/>
              <a:t>組み合わせが思いつかない！</a:t>
            </a:r>
            <a:r>
              <a:rPr kumimoji="1" lang="ja-JP" altLang="en-US" sz="3200" dirty="0"/>
              <a:t>という人は</a:t>
            </a:r>
            <a:endParaRPr kumimoji="1" lang="ja-JP" altLang="en-US" dirty="0"/>
          </a:p>
        </p:txBody>
      </p:sp>
      <p:sp>
        <p:nvSpPr>
          <p:cNvPr id="3" name="コンテンツ プレースホルダー 2">
            <a:extLst>
              <a:ext uri="{FF2B5EF4-FFF2-40B4-BE49-F238E27FC236}">
                <a16:creationId xmlns:a16="http://schemas.microsoft.com/office/drawing/2014/main" id="{89B05007-EF80-A943-ADC4-43D13AD04CA0}"/>
              </a:ext>
            </a:extLst>
          </p:cNvPr>
          <p:cNvSpPr>
            <a:spLocks noGrp="1"/>
          </p:cNvSpPr>
          <p:nvPr>
            <p:ph idx="1"/>
          </p:nvPr>
        </p:nvSpPr>
        <p:spPr>
          <a:xfrm>
            <a:off x="838200" y="1825625"/>
            <a:ext cx="10515600" cy="1108075"/>
          </a:xfrm>
        </p:spPr>
        <p:txBody>
          <a:bodyPr/>
          <a:lstStyle/>
          <a:p>
            <a:r>
              <a:rPr kumimoji="1" lang="ja-JP" altLang="en-US" dirty="0"/>
              <a:t>ワンライナー中、あるいはほどんと</a:t>
            </a:r>
            <a:r>
              <a:rPr kumimoji="1" lang="en-US" altLang="ja-JP" dirty="0"/>
              <a:t>AWK</a:t>
            </a:r>
            <a:r>
              <a:rPr kumimoji="1" lang="ja-JP" altLang="en-US" dirty="0"/>
              <a:t>、</a:t>
            </a:r>
            <a:r>
              <a:rPr kumimoji="1" lang="en-US" altLang="ja-JP" dirty="0" err="1"/>
              <a:t>sed</a:t>
            </a:r>
            <a:r>
              <a:rPr kumimoji="1" lang="ja-JP" altLang="en-US" dirty="0"/>
              <a:t>、</a:t>
            </a:r>
            <a:r>
              <a:rPr kumimoji="1" lang="en-US" altLang="ja-JP" dirty="0"/>
              <a:t>Perl</a:t>
            </a:r>
            <a:r>
              <a:rPr lang="ja-JP" altLang="en-US" dirty="0"/>
              <a:t>で済ます</a:t>
            </a:r>
            <a:endParaRPr lang="en-US" altLang="ja-JP" dirty="0"/>
          </a:p>
          <a:p>
            <a:pPr lvl="1"/>
            <a:r>
              <a:rPr kumimoji="1" lang="ja-JP" altLang="en-US" dirty="0"/>
              <a:t>「シェル芸身につけたい！」という場合は</a:t>
            </a:r>
            <a:r>
              <a:rPr kumimoji="1" lang="en-US" altLang="ja-JP" dirty="0"/>
              <a:t>AWK</a:t>
            </a:r>
            <a:r>
              <a:rPr kumimoji="1" lang="ja-JP" altLang="en-US" dirty="0"/>
              <a:t>から入るのが良いかも</a:t>
            </a:r>
            <a:endParaRPr kumimoji="1" lang="en-US" altLang="ja-JP" dirty="0"/>
          </a:p>
          <a:p>
            <a:pPr lvl="1"/>
            <a:r>
              <a:rPr lang="ja-JP" altLang="en-US" dirty="0"/>
              <a:t>コマンドは「</a:t>
            </a:r>
            <a:r>
              <a:rPr lang="en-US" altLang="ja-JP" dirty="0"/>
              <a:t>AWK</a:t>
            </a:r>
            <a:r>
              <a:rPr lang="ja-JP" altLang="en-US" dirty="0"/>
              <a:t>が面倒な場合に使う」くらいに考える</a:t>
            </a:r>
            <a:endParaRPr lang="en-US" altLang="ja-JP" dirty="0"/>
          </a:p>
          <a:p>
            <a:pPr lvl="1"/>
            <a:endParaRPr kumimoji="1" lang="en-US" altLang="ja-JP" dirty="0"/>
          </a:p>
          <a:p>
            <a:r>
              <a:rPr lang="ja-JP" altLang="en-US" dirty="0"/>
              <a:t>例</a:t>
            </a:r>
            <a:r>
              <a:rPr lang="en-US" altLang="ja-JP" dirty="0"/>
              <a:t>: </a:t>
            </a:r>
            <a:r>
              <a:rPr kumimoji="1" lang="en-US" altLang="ja-JP" dirty="0" err="1"/>
              <a:t>seq</a:t>
            </a:r>
            <a:r>
              <a:rPr kumimoji="1" lang="en-US" altLang="ja-JP" dirty="0"/>
              <a:t> 10</a:t>
            </a:r>
            <a:r>
              <a:rPr kumimoji="1" lang="ja-JP" altLang="en-US" dirty="0"/>
              <a:t>の出力を</a:t>
            </a:r>
            <a:r>
              <a:rPr kumimoji="1" lang="en-US" altLang="ja-JP" dirty="0"/>
              <a:t>2</a:t>
            </a:r>
            <a:r>
              <a:rPr kumimoji="1" lang="ja-JP" altLang="en-US" dirty="0"/>
              <a:t>行ずつ足す</a:t>
            </a:r>
            <a:endParaRPr kumimoji="1" lang="en-US" altLang="ja-JP" dirty="0"/>
          </a:p>
          <a:p>
            <a:pPr marL="0" indent="0">
              <a:buNone/>
            </a:pPr>
            <a:endParaRPr kumimoji="1" lang="ja-JP" altLang="en-US" dirty="0"/>
          </a:p>
        </p:txBody>
      </p:sp>
      <p:sp>
        <p:nvSpPr>
          <p:cNvPr id="4" name="日付プレースホルダー 3">
            <a:extLst>
              <a:ext uri="{FF2B5EF4-FFF2-40B4-BE49-F238E27FC236}">
                <a16:creationId xmlns:a16="http://schemas.microsoft.com/office/drawing/2014/main" id="{7AE9CE23-1512-6E41-8732-59A5CDA5A31A}"/>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84F56E08-A694-294C-9AA3-D2FD6BE1F7B6}"/>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E45A8310-5936-314F-84CF-AD081DBF8BA2}"/>
              </a:ext>
            </a:extLst>
          </p:cNvPr>
          <p:cNvSpPr>
            <a:spLocks noGrp="1"/>
          </p:cNvSpPr>
          <p:nvPr>
            <p:ph type="sldNum" sz="quarter" idx="12"/>
          </p:nvPr>
        </p:nvSpPr>
        <p:spPr/>
        <p:txBody>
          <a:bodyPr/>
          <a:lstStyle/>
          <a:p>
            <a:fld id="{BA8B0745-A70C-964D-988D-7D3FFC199140}" type="slidenum">
              <a:rPr lang="ja-JP" altLang="en-US" smtClean="0"/>
              <a:pPr/>
              <a:t>25</a:t>
            </a:fld>
            <a:endParaRPr lang="ja-JP" altLang="en-US"/>
          </a:p>
        </p:txBody>
      </p:sp>
      <p:pic>
        <p:nvPicPr>
          <p:cNvPr id="7" name="図 6">
            <a:extLst>
              <a:ext uri="{FF2B5EF4-FFF2-40B4-BE49-F238E27FC236}">
                <a16:creationId xmlns:a16="http://schemas.microsoft.com/office/drawing/2014/main" id="{4A1615F4-F418-1343-A2A6-FD8D615D7221}"/>
              </a:ext>
            </a:extLst>
          </p:cNvPr>
          <p:cNvPicPr>
            <a:picLocks noChangeAspect="1"/>
          </p:cNvPicPr>
          <p:nvPr/>
        </p:nvPicPr>
        <p:blipFill>
          <a:blip r:embed="rId2"/>
          <a:stretch>
            <a:fillRect/>
          </a:stretch>
        </p:blipFill>
        <p:spPr>
          <a:xfrm>
            <a:off x="469900" y="4110038"/>
            <a:ext cx="7861300" cy="1574800"/>
          </a:xfrm>
          <a:prstGeom prst="rect">
            <a:avLst/>
          </a:prstGeom>
        </p:spPr>
      </p:pic>
      <p:sp>
        <p:nvSpPr>
          <p:cNvPr id="10" name="正方形/長方形 9">
            <a:extLst>
              <a:ext uri="{FF2B5EF4-FFF2-40B4-BE49-F238E27FC236}">
                <a16:creationId xmlns:a16="http://schemas.microsoft.com/office/drawing/2014/main" id="{6C33A0A1-CCE7-E341-BE00-78E519AB8B3F}"/>
              </a:ext>
            </a:extLst>
          </p:cNvPr>
          <p:cNvSpPr/>
          <p:nvPr/>
        </p:nvSpPr>
        <p:spPr>
          <a:xfrm>
            <a:off x="4489450" y="4475163"/>
            <a:ext cx="5137150" cy="132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96AAA738-3E59-C540-9C3F-ED3D293ECEA6}"/>
              </a:ext>
            </a:extLst>
          </p:cNvPr>
          <p:cNvPicPr>
            <a:picLocks noChangeAspect="1"/>
          </p:cNvPicPr>
          <p:nvPr/>
        </p:nvPicPr>
        <p:blipFill>
          <a:blip r:embed="rId3"/>
          <a:stretch>
            <a:fillRect/>
          </a:stretch>
        </p:blipFill>
        <p:spPr>
          <a:xfrm>
            <a:off x="4565650" y="4530725"/>
            <a:ext cx="7073900" cy="1587500"/>
          </a:xfrm>
          <a:prstGeom prst="rect">
            <a:avLst/>
          </a:prstGeom>
        </p:spPr>
      </p:pic>
      <p:sp>
        <p:nvSpPr>
          <p:cNvPr id="11" name="円形吹き出し 10">
            <a:extLst>
              <a:ext uri="{FF2B5EF4-FFF2-40B4-BE49-F238E27FC236}">
                <a16:creationId xmlns:a16="http://schemas.microsoft.com/office/drawing/2014/main" id="{8891B4A0-8CFF-8D44-8160-CA1862B92E92}"/>
              </a:ext>
            </a:extLst>
          </p:cNvPr>
          <p:cNvSpPr/>
          <p:nvPr/>
        </p:nvSpPr>
        <p:spPr>
          <a:xfrm>
            <a:off x="1701800" y="5424487"/>
            <a:ext cx="1549400" cy="882650"/>
          </a:xfrm>
          <a:prstGeom prst="wedgeEllipseCallout">
            <a:avLst>
              <a:gd name="adj1" fmla="val 52118"/>
              <a:gd name="adj2" fmla="val -101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面倒</a:t>
            </a:r>
          </a:p>
        </p:txBody>
      </p:sp>
      <p:sp>
        <p:nvSpPr>
          <p:cNvPr id="12" name="円形吹き出し 11">
            <a:extLst>
              <a:ext uri="{FF2B5EF4-FFF2-40B4-BE49-F238E27FC236}">
                <a16:creationId xmlns:a16="http://schemas.microsoft.com/office/drawing/2014/main" id="{A8A40ECE-5784-A140-A34B-EA472A5733EA}"/>
              </a:ext>
            </a:extLst>
          </p:cNvPr>
          <p:cNvSpPr/>
          <p:nvPr/>
        </p:nvSpPr>
        <p:spPr>
          <a:xfrm>
            <a:off x="8607425" y="5438776"/>
            <a:ext cx="1549400" cy="882650"/>
          </a:xfrm>
          <a:prstGeom prst="wedgeEllipseCallout">
            <a:avLst>
              <a:gd name="adj1" fmla="val -29030"/>
              <a:gd name="adj2" fmla="val -1000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楽</a:t>
            </a:r>
          </a:p>
        </p:txBody>
      </p:sp>
    </p:spTree>
    <p:extLst>
      <p:ext uri="{BB962C8B-B14F-4D97-AF65-F5344CB8AC3E}">
        <p14:creationId xmlns:p14="http://schemas.microsoft.com/office/powerpoint/2010/main" val="34579207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5B0FD3-BF5C-3E47-98E2-F4E75FE4D32F}"/>
              </a:ext>
            </a:extLst>
          </p:cNvPr>
          <p:cNvSpPr>
            <a:spLocks noGrp="1"/>
          </p:cNvSpPr>
          <p:nvPr>
            <p:ph type="title"/>
          </p:nvPr>
        </p:nvSpPr>
        <p:spPr/>
        <p:txBody>
          <a:bodyPr/>
          <a:lstStyle/>
          <a:p>
            <a:r>
              <a:rPr kumimoji="1" lang="en-US" altLang="ja-JP" dirty="0"/>
              <a:t>AWK</a:t>
            </a:r>
            <a:r>
              <a:rPr kumimoji="1" lang="ja-JP" altLang="en-US" dirty="0"/>
              <a:t>（</a:t>
            </a:r>
            <a:r>
              <a:rPr kumimoji="1" lang="en-US" altLang="ja-JP" dirty="0"/>
              <a:t>GNU </a:t>
            </a:r>
            <a:r>
              <a:rPr kumimoji="1" lang="en-US" altLang="ja-JP" dirty="0" err="1"/>
              <a:t>Awk</a:t>
            </a:r>
            <a:r>
              <a:rPr kumimoji="1" lang="ja-JP" altLang="en-US" dirty="0"/>
              <a:t>）</a:t>
            </a:r>
          </a:p>
        </p:txBody>
      </p:sp>
      <p:sp>
        <p:nvSpPr>
          <p:cNvPr id="3" name="コンテンツ プレースホルダー 2">
            <a:extLst>
              <a:ext uri="{FF2B5EF4-FFF2-40B4-BE49-F238E27FC236}">
                <a16:creationId xmlns:a16="http://schemas.microsoft.com/office/drawing/2014/main" id="{8014BFEE-7F6F-8249-B603-635DEAE37B0C}"/>
              </a:ext>
            </a:extLst>
          </p:cNvPr>
          <p:cNvSpPr>
            <a:spLocks noGrp="1"/>
          </p:cNvSpPr>
          <p:nvPr>
            <p:ph idx="1"/>
          </p:nvPr>
        </p:nvSpPr>
        <p:spPr>
          <a:xfrm>
            <a:off x="838200" y="1690688"/>
            <a:ext cx="10515600" cy="3643312"/>
          </a:xfrm>
        </p:spPr>
        <p:txBody>
          <a:bodyPr/>
          <a:lstStyle/>
          <a:p>
            <a:r>
              <a:rPr lang="ja-JP" altLang="en-US" dirty="0"/>
              <a:t>プログラミング言語だがワンライナー中でよく使う</a:t>
            </a:r>
            <a:endParaRPr lang="en-US" altLang="ja-JP" dirty="0"/>
          </a:p>
          <a:p>
            <a:r>
              <a:rPr kumimoji="1" lang="ja-JP" altLang="en-US" dirty="0"/>
              <a:t>書いたコードは毎行に適用</a:t>
            </a:r>
            <a:endParaRPr kumimoji="1" lang="en-US" altLang="ja-JP" dirty="0"/>
          </a:p>
          <a:p>
            <a:pPr lvl="1"/>
            <a:r>
              <a:rPr lang="ja-JP" altLang="en-US" dirty="0"/>
              <a:t>各行に同じ処理を適用したいときに便利</a:t>
            </a:r>
            <a:endParaRPr lang="en-US" altLang="ja-JP" dirty="0"/>
          </a:p>
          <a:p>
            <a:pPr lvl="1"/>
            <a:r>
              <a:rPr kumimoji="1" lang="en-US" altLang="ja-JP" dirty="0"/>
              <a:t>Perl</a:t>
            </a:r>
            <a:r>
              <a:rPr kumimoji="1" lang="ja-JP" altLang="en-US" dirty="0"/>
              <a:t>や</a:t>
            </a:r>
            <a:r>
              <a:rPr kumimoji="1" lang="en-US" altLang="ja-JP" dirty="0"/>
              <a:t>Ruby</a:t>
            </a:r>
            <a:r>
              <a:rPr kumimoji="1" lang="ja-JP" altLang="en-US" dirty="0"/>
              <a:t>ではオプションが必要で地味に面倒</a:t>
            </a:r>
            <a:endParaRPr kumimoji="1" lang="en-US" altLang="ja-JP" dirty="0"/>
          </a:p>
          <a:p>
            <a:pPr lvl="1"/>
            <a:endParaRPr lang="en-US" altLang="ja-JP" dirty="0"/>
          </a:p>
          <a:p>
            <a:r>
              <a:rPr kumimoji="1" lang="ja-JP" altLang="en-US" dirty="0"/>
              <a:t>最初に覚えること</a:t>
            </a:r>
            <a:endParaRPr kumimoji="1" lang="en-US" altLang="ja-JP" dirty="0"/>
          </a:p>
          <a:p>
            <a:pPr lvl="1"/>
            <a:r>
              <a:rPr lang="ja-JP" altLang="en-US" dirty="0"/>
              <a:t>パターン</a:t>
            </a:r>
            <a:r>
              <a:rPr lang="en-US" altLang="ja-JP" dirty="0"/>
              <a:t>: </a:t>
            </a:r>
            <a:r>
              <a:rPr lang="ja-JP" altLang="en-US" dirty="0"/>
              <a:t>検索に使う（</a:t>
            </a:r>
            <a:r>
              <a:rPr lang="en-US" altLang="ja-JP" dirty="0"/>
              <a:t>grep</a:t>
            </a:r>
            <a:r>
              <a:rPr lang="ja-JP" altLang="en-US" dirty="0"/>
              <a:t>のような使い方）</a:t>
            </a:r>
            <a:endParaRPr lang="en-US" altLang="ja-JP" dirty="0"/>
          </a:p>
          <a:p>
            <a:pPr lvl="1"/>
            <a:r>
              <a:rPr kumimoji="1" lang="ja-JP" altLang="en-US" dirty="0"/>
              <a:t>アクション</a:t>
            </a:r>
            <a:r>
              <a:rPr kumimoji="1" lang="en-US" altLang="ja-JP" dirty="0"/>
              <a:t>: </a:t>
            </a:r>
            <a:r>
              <a:rPr kumimoji="1" lang="ja-JP" altLang="en-US" dirty="0"/>
              <a:t>パターンにマッチした行に行う処理を書く</a:t>
            </a:r>
          </a:p>
        </p:txBody>
      </p:sp>
      <p:sp>
        <p:nvSpPr>
          <p:cNvPr id="4" name="日付プレースホルダー 3">
            <a:extLst>
              <a:ext uri="{FF2B5EF4-FFF2-40B4-BE49-F238E27FC236}">
                <a16:creationId xmlns:a16="http://schemas.microsoft.com/office/drawing/2014/main" id="{DDFFE631-D024-0847-AC2E-487E31C23F20}"/>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D6B7754C-ABEF-B547-9D4E-25EA8D4FB481}"/>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DD3742CD-B3AC-0F42-B809-EC42827ADADD}"/>
              </a:ext>
            </a:extLst>
          </p:cNvPr>
          <p:cNvSpPr>
            <a:spLocks noGrp="1"/>
          </p:cNvSpPr>
          <p:nvPr>
            <p:ph type="sldNum" sz="quarter" idx="12"/>
          </p:nvPr>
        </p:nvSpPr>
        <p:spPr/>
        <p:txBody>
          <a:bodyPr/>
          <a:lstStyle/>
          <a:p>
            <a:fld id="{BA8B0745-A70C-964D-988D-7D3FFC199140}" type="slidenum">
              <a:rPr lang="ja-JP" altLang="en-US" smtClean="0"/>
              <a:pPr/>
              <a:t>26</a:t>
            </a:fld>
            <a:endParaRPr lang="ja-JP" altLang="en-US" dirty="0"/>
          </a:p>
        </p:txBody>
      </p:sp>
      <p:sp>
        <p:nvSpPr>
          <p:cNvPr id="7" name="テキスト ボックス 6">
            <a:extLst>
              <a:ext uri="{FF2B5EF4-FFF2-40B4-BE49-F238E27FC236}">
                <a16:creationId xmlns:a16="http://schemas.microsoft.com/office/drawing/2014/main" id="{B618962D-07B0-5147-9DBB-00C8207BB1D2}"/>
              </a:ext>
            </a:extLst>
          </p:cNvPr>
          <p:cNvSpPr txBox="1"/>
          <p:nvPr/>
        </p:nvSpPr>
        <p:spPr>
          <a:xfrm>
            <a:off x="1689100" y="5614342"/>
            <a:ext cx="8489825" cy="461665"/>
          </a:xfrm>
          <a:prstGeom prst="rect">
            <a:avLst/>
          </a:prstGeom>
          <a:solidFill>
            <a:schemeClr val="accent2">
              <a:lumMod val="20000"/>
              <a:lumOff val="80000"/>
            </a:schemeClr>
          </a:solidFill>
        </p:spPr>
        <p:txBody>
          <a:bodyPr wrap="none" rtlCol="0">
            <a:spAutoFit/>
          </a:bodyPr>
          <a:lstStyle/>
          <a:p>
            <a:r>
              <a:rPr kumimoji="1" lang="en-US" altLang="ja-JP" sz="2400" dirty="0">
                <a:latin typeface="Courier" pitchFamily="2" charset="0"/>
              </a:rPr>
              <a:t>$ </a:t>
            </a:r>
            <a:r>
              <a:rPr kumimoji="1" lang="en-US" altLang="ja-JP" sz="2400" dirty="0" err="1">
                <a:latin typeface="Courier" pitchFamily="2" charset="0"/>
              </a:rPr>
              <a:t>awk</a:t>
            </a:r>
            <a:r>
              <a:rPr kumimoji="1" lang="en-US" altLang="ja-JP" sz="2400" dirty="0">
                <a:latin typeface="Courier" pitchFamily="2" charset="0"/>
              </a:rPr>
              <a:t> ‘</a:t>
            </a:r>
            <a:r>
              <a:rPr kumimoji="1" lang="ja-JP" altLang="en-US" sz="2400" dirty="0">
                <a:latin typeface="Courier" pitchFamily="2" charset="0"/>
              </a:rPr>
              <a:t>パターン</a:t>
            </a:r>
            <a:r>
              <a:rPr kumimoji="1" lang="en-US" altLang="ja-JP" sz="2400" dirty="0">
                <a:latin typeface="Courier" pitchFamily="2" charset="0"/>
              </a:rPr>
              <a:t>{</a:t>
            </a:r>
            <a:r>
              <a:rPr kumimoji="1" lang="ja-JP" altLang="en-US" sz="2400" dirty="0">
                <a:latin typeface="Courier" pitchFamily="2" charset="0"/>
              </a:rPr>
              <a:t>アクション</a:t>
            </a:r>
            <a:r>
              <a:rPr kumimoji="1" lang="en-US" altLang="ja-JP" sz="2400" dirty="0">
                <a:latin typeface="Courier" pitchFamily="2" charset="0"/>
              </a:rPr>
              <a:t>}</a:t>
            </a:r>
            <a:r>
              <a:rPr kumimoji="1" lang="ja-JP" altLang="en-US" sz="2400" dirty="0">
                <a:latin typeface="Courier" pitchFamily="2" charset="0"/>
              </a:rPr>
              <a:t>パターン</a:t>
            </a:r>
            <a:r>
              <a:rPr kumimoji="1" lang="en-US" altLang="ja-JP" sz="2400" dirty="0">
                <a:latin typeface="Courier" pitchFamily="2" charset="0"/>
              </a:rPr>
              <a:t>{</a:t>
            </a:r>
            <a:r>
              <a:rPr kumimoji="1" lang="ja-JP" altLang="en-US" sz="2400" dirty="0">
                <a:latin typeface="Courier" pitchFamily="2" charset="0"/>
              </a:rPr>
              <a:t>アクション</a:t>
            </a:r>
            <a:r>
              <a:rPr kumimoji="1" lang="en-US" altLang="ja-JP" sz="2400" dirty="0">
                <a:latin typeface="Courier" pitchFamily="2" charset="0"/>
              </a:rPr>
              <a:t>}...’</a:t>
            </a:r>
          </a:p>
        </p:txBody>
      </p:sp>
    </p:spTree>
    <p:extLst>
      <p:ext uri="{BB962C8B-B14F-4D97-AF65-F5344CB8AC3E}">
        <p14:creationId xmlns:p14="http://schemas.microsoft.com/office/powerpoint/2010/main" val="2250617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7D2BDF-5E40-0947-9AD0-9BC0FA389E34}"/>
              </a:ext>
            </a:extLst>
          </p:cNvPr>
          <p:cNvSpPr>
            <a:spLocks noGrp="1"/>
          </p:cNvSpPr>
          <p:nvPr>
            <p:ph type="title"/>
          </p:nvPr>
        </p:nvSpPr>
        <p:spPr/>
        <p:txBody>
          <a:bodyPr/>
          <a:lstStyle/>
          <a:p>
            <a:r>
              <a:rPr kumimoji="1" lang="ja-JP" altLang="en-US" dirty="0"/>
              <a:t>パターンの練習</a:t>
            </a:r>
          </a:p>
        </p:txBody>
      </p:sp>
      <p:sp>
        <p:nvSpPr>
          <p:cNvPr id="3" name="コンテンツ プレースホルダー 2">
            <a:extLst>
              <a:ext uri="{FF2B5EF4-FFF2-40B4-BE49-F238E27FC236}">
                <a16:creationId xmlns:a16="http://schemas.microsoft.com/office/drawing/2014/main" id="{1FD076F7-2E9D-2340-BF68-FFC0923D467A}"/>
              </a:ext>
            </a:extLst>
          </p:cNvPr>
          <p:cNvSpPr>
            <a:spLocks noGrp="1"/>
          </p:cNvSpPr>
          <p:nvPr>
            <p:ph idx="1"/>
          </p:nvPr>
        </p:nvSpPr>
        <p:spPr/>
        <p:txBody>
          <a:bodyPr/>
          <a:lstStyle/>
          <a:p>
            <a:r>
              <a:rPr kumimoji="1" lang="ja-JP" altLang="en-US" dirty="0"/>
              <a:t>「</a:t>
            </a:r>
            <a:r>
              <a:rPr kumimoji="1" lang="en-US" altLang="ja-JP" dirty="0"/>
              <a:t>http</a:t>
            </a:r>
            <a:r>
              <a:rPr kumimoji="1" lang="ja-JP" altLang="en-US" dirty="0"/>
              <a:t>」という語句を検索</a:t>
            </a:r>
            <a:endParaRPr kumimoji="1" lang="en-US" altLang="ja-JP" dirty="0"/>
          </a:p>
          <a:p>
            <a:endParaRPr lang="en-US" altLang="ja-JP" dirty="0"/>
          </a:p>
          <a:p>
            <a:endParaRPr kumimoji="1" lang="en-US" altLang="ja-JP" dirty="0"/>
          </a:p>
          <a:p>
            <a:endParaRPr lang="en-US" altLang="ja-JP" dirty="0"/>
          </a:p>
          <a:p>
            <a:endParaRPr kumimoji="1" lang="en-US" altLang="ja-JP" dirty="0"/>
          </a:p>
          <a:p>
            <a:r>
              <a:rPr kumimoji="1" lang="en-US" altLang="ja-JP" dirty="0"/>
              <a:t>1</a:t>
            </a:r>
            <a:r>
              <a:rPr kumimoji="1" lang="ja-JP" altLang="en-US" dirty="0"/>
              <a:t>列目が「</a:t>
            </a:r>
            <a:r>
              <a:rPr kumimoji="1" lang="en-US" altLang="ja-JP" dirty="0"/>
              <a:t>http</a:t>
            </a:r>
            <a:r>
              <a:rPr kumimoji="1" lang="ja-JP" altLang="en-US" dirty="0"/>
              <a:t>」</a:t>
            </a:r>
          </a:p>
        </p:txBody>
      </p:sp>
      <p:sp>
        <p:nvSpPr>
          <p:cNvPr id="4" name="日付プレースホルダー 3">
            <a:extLst>
              <a:ext uri="{FF2B5EF4-FFF2-40B4-BE49-F238E27FC236}">
                <a16:creationId xmlns:a16="http://schemas.microsoft.com/office/drawing/2014/main" id="{2058A42F-3DD0-604D-9B91-3B89F4CC610E}"/>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D699A158-C01F-6649-8EAF-5E0765E6B996}"/>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3D015A30-BD76-0D4C-A36B-37BD902E2B8F}"/>
              </a:ext>
            </a:extLst>
          </p:cNvPr>
          <p:cNvSpPr>
            <a:spLocks noGrp="1"/>
          </p:cNvSpPr>
          <p:nvPr>
            <p:ph type="sldNum" sz="quarter" idx="12"/>
          </p:nvPr>
        </p:nvSpPr>
        <p:spPr/>
        <p:txBody>
          <a:bodyPr/>
          <a:lstStyle/>
          <a:p>
            <a:fld id="{BA8B0745-A70C-964D-988D-7D3FFC199140}" type="slidenum">
              <a:rPr lang="ja-JP" altLang="en-US" smtClean="0"/>
              <a:pPr/>
              <a:t>27</a:t>
            </a:fld>
            <a:endParaRPr lang="ja-JP" altLang="en-US"/>
          </a:p>
        </p:txBody>
      </p:sp>
      <p:pic>
        <p:nvPicPr>
          <p:cNvPr id="7" name="図 6">
            <a:extLst>
              <a:ext uri="{FF2B5EF4-FFF2-40B4-BE49-F238E27FC236}">
                <a16:creationId xmlns:a16="http://schemas.microsoft.com/office/drawing/2014/main" id="{43CD724E-ECDC-1748-A0D4-28ED22747FC7}"/>
              </a:ext>
            </a:extLst>
          </p:cNvPr>
          <p:cNvPicPr>
            <a:picLocks noChangeAspect="1"/>
          </p:cNvPicPr>
          <p:nvPr/>
        </p:nvPicPr>
        <p:blipFill>
          <a:blip r:embed="rId2"/>
          <a:stretch>
            <a:fillRect/>
          </a:stretch>
        </p:blipFill>
        <p:spPr>
          <a:xfrm>
            <a:off x="3759200" y="2515632"/>
            <a:ext cx="7594600" cy="1803718"/>
          </a:xfrm>
          <a:prstGeom prst="rect">
            <a:avLst/>
          </a:prstGeom>
        </p:spPr>
      </p:pic>
      <p:pic>
        <p:nvPicPr>
          <p:cNvPr id="8" name="図 7">
            <a:extLst>
              <a:ext uri="{FF2B5EF4-FFF2-40B4-BE49-F238E27FC236}">
                <a16:creationId xmlns:a16="http://schemas.microsoft.com/office/drawing/2014/main" id="{50EA7DA1-78AC-4B43-8EDA-44BED24DA9CE}"/>
              </a:ext>
            </a:extLst>
          </p:cNvPr>
          <p:cNvPicPr>
            <a:picLocks noChangeAspect="1"/>
          </p:cNvPicPr>
          <p:nvPr/>
        </p:nvPicPr>
        <p:blipFill>
          <a:blip r:embed="rId3"/>
          <a:stretch>
            <a:fillRect/>
          </a:stretch>
        </p:blipFill>
        <p:spPr>
          <a:xfrm>
            <a:off x="1485900" y="5009357"/>
            <a:ext cx="9867900" cy="838200"/>
          </a:xfrm>
          <a:prstGeom prst="rect">
            <a:avLst/>
          </a:prstGeom>
        </p:spPr>
      </p:pic>
    </p:spTree>
    <p:extLst>
      <p:ext uri="{BB962C8B-B14F-4D97-AF65-F5344CB8AC3E}">
        <p14:creationId xmlns:p14="http://schemas.microsoft.com/office/powerpoint/2010/main" val="962375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0CF1D2-4AB5-8642-99AA-D8533B0C1C36}"/>
              </a:ext>
            </a:extLst>
          </p:cNvPr>
          <p:cNvSpPr>
            <a:spLocks noGrp="1"/>
          </p:cNvSpPr>
          <p:nvPr>
            <p:ph type="title"/>
          </p:nvPr>
        </p:nvSpPr>
        <p:spPr/>
        <p:txBody>
          <a:bodyPr/>
          <a:lstStyle/>
          <a:p>
            <a:r>
              <a:rPr lang="ja-JP" altLang="en-US" dirty="0"/>
              <a:t>パターンの練習（続き）</a:t>
            </a:r>
            <a:endParaRPr kumimoji="1" lang="ja-JP" altLang="en-US" dirty="0"/>
          </a:p>
        </p:txBody>
      </p:sp>
      <p:sp>
        <p:nvSpPr>
          <p:cNvPr id="3" name="コンテンツ プレースホルダー 2">
            <a:extLst>
              <a:ext uri="{FF2B5EF4-FFF2-40B4-BE49-F238E27FC236}">
                <a16:creationId xmlns:a16="http://schemas.microsoft.com/office/drawing/2014/main" id="{0113186A-FA9D-B14C-A1D4-B0F620186DA8}"/>
              </a:ext>
            </a:extLst>
          </p:cNvPr>
          <p:cNvSpPr>
            <a:spLocks noGrp="1"/>
          </p:cNvSpPr>
          <p:nvPr>
            <p:ph idx="1"/>
          </p:nvPr>
        </p:nvSpPr>
        <p:spPr/>
        <p:txBody>
          <a:bodyPr/>
          <a:lstStyle/>
          <a:p>
            <a:r>
              <a:rPr lang="en-US" altLang="ja-JP" dirty="0"/>
              <a:t>7</a:t>
            </a:r>
            <a:r>
              <a:rPr kumimoji="1" lang="ja-JP" altLang="en-US" dirty="0"/>
              <a:t>以上の行だけ抽出</a:t>
            </a:r>
            <a:endParaRPr kumimoji="1" lang="en-US" altLang="ja-JP" dirty="0"/>
          </a:p>
          <a:p>
            <a:endParaRPr lang="en-US" altLang="ja-JP" dirty="0"/>
          </a:p>
          <a:p>
            <a:pPr marL="0" indent="0">
              <a:buNone/>
            </a:pPr>
            <a:endParaRPr kumimoji="1" lang="en-US" altLang="ja-JP" dirty="0"/>
          </a:p>
          <a:p>
            <a:r>
              <a:rPr kumimoji="1" lang="ja-JP" altLang="en-US" dirty="0"/>
              <a:t>偶数の行だけ抽出</a:t>
            </a:r>
            <a:endParaRPr kumimoji="1" lang="en-US" altLang="ja-JP" dirty="0"/>
          </a:p>
          <a:p>
            <a:endParaRPr lang="en-US" altLang="ja-JP" dirty="0"/>
          </a:p>
          <a:p>
            <a:r>
              <a:rPr lang="ja-JP" altLang="en-US" dirty="0"/>
              <a:t>先頭の</a:t>
            </a:r>
            <a:r>
              <a:rPr lang="en-US" altLang="ja-JP" dirty="0"/>
              <a:t>3</a:t>
            </a:r>
            <a:r>
              <a:rPr lang="ja-JP" altLang="en-US" dirty="0"/>
              <a:t>行だけ抽出</a:t>
            </a:r>
            <a:endParaRPr kumimoji="1" lang="ja-JP" altLang="en-US" dirty="0"/>
          </a:p>
        </p:txBody>
      </p:sp>
      <p:sp>
        <p:nvSpPr>
          <p:cNvPr id="4" name="日付プレースホルダー 3">
            <a:extLst>
              <a:ext uri="{FF2B5EF4-FFF2-40B4-BE49-F238E27FC236}">
                <a16:creationId xmlns:a16="http://schemas.microsoft.com/office/drawing/2014/main" id="{18337F60-3A12-B643-AD14-50FC53C604F4}"/>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DAEE367A-DD10-DD44-8052-0660C5BBFEF0}"/>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20ACC342-1EFB-7D46-BAFA-00DA55CF0C26}"/>
              </a:ext>
            </a:extLst>
          </p:cNvPr>
          <p:cNvSpPr>
            <a:spLocks noGrp="1"/>
          </p:cNvSpPr>
          <p:nvPr>
            <p:ph type="sldNum" sz="quarter" idx="12"/>
          </p:nvPr>
        </p:nvSpPr>
        <p:spPr/>
        <p:txBody>
          <a:bodyPr/>
          <a:lstStyle/>
          <a:p>
            <a:fld id="{BA8B0745-A70C-964D-988D-7D3FFC199140}" type="slidenum">
              <a:rPr lang="ja-JP" altLang="en-US" smtClean="0"/>
              <a:pPr/>
              <a:t>28</a:t>
            </a:fld>
            <a:endParaRPr lang="ja-JP" altLang="en-US"/>
          </a:p>
        </p:txBody>
      </p:sp>
      <p:pic>
        <p:nvPicPr>
          <p:cNvPr id="7" name="図 6">
            <a:extLst>
              <a:ext uri="{FF2B5EF4-FFF2-40B4-BE49-F238E27FC236}">
                <a16:creationId xmlns:a16="http://schemas.microsoft.com/office/drawing/2014/main" id="{61417289-8ECA-6F42-B868-1C5C747920C7}"/>
              </a:ext>
            </a:extLst>
          </p:cNvPr>
          <p:cNvPicPr>
            <a:picLocks noChangeAspect="1"/>
          </p:cNvPicPr>
          <p:nvPr/>
        </p:nvPicPr>
        <p:blipFill>
          <a:blip r:embed="rId2"/>
          <a:stretch>
            <a:fillRect/>
          </a:stretch>
        </p:blipFill>
        <p:spPr>
          <a:xfrm>
            <a:off x="5873750" y="1825625"/>
            <a:ext cx="4559300" cy="1308100"/>
          </a:xfrm>
          <a:prstGeom prst="rect">
            <a:avLst/>
          </a:prstGeom>
        </p:spPr>
      </p:pic>
      <p:pic>
        <p:nvPicPr>
          <p:cNvPr id="8" name="図 7">
            <a:extLst>
              <a:ext uri="{FF2B5EF4-FFF2-40B4-BE49-F238E27FC236}">
                <a16:creationId xmlns:a16="http://schemas.microsoft.com/office/drawing/2014/main" id="{6B8AE9C3-F7BB-ED4D-9A50-EEF21398615D}"/>
              </a:ext>
            </a:extLst>
          </p:cNvPr>
          <p:cNvPicPr>
            <a:picLocks noChangeAspect="1"/>
          </p:cNvPicPr>
          <p:nvPr/>
        </p:nvPicPr>
        <p:blipFill>
          <a:blip r:embed="rId3"/>
          <a:stretch>
            <a:fillRect/>
          </a:stretch>
        </p:blipFill>
        <p:spPr>
          <a:xfrm>
            <a:off x="5855074" y="3313112"/>
            <a:ext cx="4699000" cy="1079500"/>
          </a:xfrm>
          <a:prstGeom prst="rect">
            <a:avLst/>
          </a:prstGeom>
        </p:spPr>
      </p:pic>
      <p:pic>
        <p:nvPicPr>
          <p:cNvPr id="9" name="図 8">
            <a:extLst>
              <a:ext uri="{FF2B5EF4-FFF2-40B4-BE49-F238E27FC236}">
                <a16:creationId xmlns:a16="http://schemas.microsoft.com/office/drawing/2014/main" id="{2F83AFF9-6351-0447-9E7A-74406DB40AB5}"/>
              </a:ext>
            </a:extLst>
          </p:cNvPr>
          <p:cNvPicPr>
            <a:picLocks noChangeAspect="1"/>
          </p:cNvPicPr>
          <p:nvPr/>
        </p:nvPicPr>
        <p:blipFill>
          <a:blip r:embed="rId4"/>
          <a:stretch>
            <a:fillRect/>
          </a:stretch>
        </p:blipFill>
        <p:spPr>
          <a:xfrm>
            <a:off x="838200" y="5057706"/>
            <a:ext cx="9829800" cy="1117600"/>
          </a:xfrm>
          <a:prstGeom prst="rect">
            <a:avLst/>
          </a:prstGeom>
        </p:spPr>
      </p:pic>
    </p:spTree>
    <p:extLst>
      <p:ext uri="{BB962C8B-B14F-4D97-AF65-F5344CB8AC3E}">
        <p14:creationId xmlns:p14="http://schemas.microsoft.com/office/powerpoint/2010/main" val="549959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EE40A6-5DE2-FF49-A3D1-F10858A3FFF1}"/>
              </a:ext>
            </a:extLst>
          </p:cNvPr>
          <p:cNvSpPr>
            <a:spLocks noGrp="1"/>
          </p:cNvSpPr>
          <p:nvPr>
            <p:ph type="title"/>
          </p:nvPr>
        </p:nvSpPr>
        <p:spPr/>
        <p:txBody>
          <a:bodyPr/>
          <a:lstStyle/>
          <a:p>
            <a:r>
              <a:rPr kumimoji="1" lang="ja-JP" altLang="en-US" dirty="0"/>
              <a:t>アクションの練習</a:t>
            </a:r>
          </a:p>
        </p:txBody>
      </p:sp>
      <p:sp>
        <p:nvSpPr>
          <p:cNvPr id="3" name="コンテンツ プレースホルダー 2">
            <a:extLst>
              <a:ext uri="{FF2B5EF4-FFF2-40B4-BE49-F238E27FC236}">
                <a16:creationId xmlns:a16="http://schemas.microsoft.com/office/drawing/2014/main" id="{E0659792-9C2C-1C4B-B622-D30A056D6A22}"/>
              </a:ext>
            </a:extLst>
          </p:cNvPr>
          <p:cNvSpPr>
            <a:spLocks noGrp="1"/>
          </p:cNvSpPr>
          <p:nvPr>
            <p:ph idx="1"/>
          </p:nvPr>
        </p:nvSpPr>
        <p:spPr/>
        <p:txBody>
          <a:bodyPr/>
          <a:lstStyle/>
          <a:p>
            <a:r>
              <a:rPr kumimoji="1" lang="ja-JP" altLang="en-US" dirty="0"/>
              <a:t>各行の数字を倍に</a:t>
            </a:r>
            <a:endParaRPr kumimoji="1" lang="en-US" altLang="ja-JP" dirty="0"/>
          </a:p>
          <a:p>
            <a:endParaRPr lang="en-US" altLang="ja-JP" dirty="0"/>
          </a:p>
          <a:p>
            <a:endParaRPr kumimoji="1" lang="en-US" altLang="ja-JP" dirty="0"/>
          </a:p>
          <a:p>
            <a:r>
              <a:rPr lang="en-US" altLang="ja-JP" dirty="0"/>
              <a:t>1</a:t>
            </a:r>
            <a:r>
              <a:rPr lang="ja-JP" altLang="en-US" dirty="0"/>
              <a:t>列目だけ抽出</a:t>
            </a:r>
            <a:endParaRPr kumimoji="1" lang="ja-JP" altLang="en-US" dirty="0"/>
          </a:p>
        </p:txBody>
      </p:sp>
      <p:sp>
        <p:nvSpPr>
          <p:cNvPr id="4" name="日付プレースホルダー 3">
            <a:extLst>
              <a:ext uri="{FF2B5EF4-FFF2-40B4-BE49-F238E27FC236}">
                <a16:creationId xmlns:a16="http://schemas.microsoft.com/office/drawing/2014/main" id="{D992D17A-4001-B64D-94B3-8E72158FEC84}"/>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503E7334-3AA3-1F4F-8ED7-BCD6071DE3C6}"/>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6AFCDCFF-06E1-6442-B9E9-678B76693457}"/>
              </a:ext>
            </a:extLst>
          </p:cNvPr>
          <p:cNvSpPr>
            <a:spLocks noGrp="1"/>
          </p:cNvSpPr>
          <p:nvPr>
            <p:ph type="sldNum" sz="quarter" idx="12"/>
          </p:nvPr>
        </p:nvSpPr>
        <p:spPr/>
        <p:txBody>
          <a:bodyPr/>
          <a:lstStyle/>
          <a:p>
            <a:fld id="{BA8B0745-A70C-964D-988D-7D3FFC199140}" type="slidenum">
              <a:rPr lang="ja-JP" altLang="en-US" smtClean="0"/>
              <a:pPr/>
              <a:t>29</a:t>
            </a:fld>
            <a:endParaRPr lang="ja-JP" altLang="en-US"/>
          </a:p>
        </p:txBody>
      </p:sp>
      <p:pic>
        <p:nvPicPr>
          <p:cNvPr id="7" name="図 6">
            <a:extLst>
              <a:ext uri="{FF2B5EF4-FFF2-40B4-BE49-F238E27FC236}">
                <a16:creationId xmlns:a16="http://schemas.microsoft.com/office/drawing/2014/main" id="{5F7CCDF8-70F1-574F-BC9D-ACEF3F6F230C}"/>
              </a:ext>
            </a:extLst>
          </p:cNvPr>
          <p:cNvPicPr>
            <a:picLocks noChangeAspect="1"/>
          </p:cNvPicPr>
          <p:nvPr/>
        </p:nvPicPr>
        <p:blipFill>
          <a:blip r:embed="rId2"/>
          <a:stretch>
            <a:fillRect/>
          </a:stretch>
        </p:blipFill>
        <p:spPr>
          <a:xfrm>
            <a:off x="5069915" y="1870075"/>
            <a:ext cx="5422900" cy="1054100"/>
          </a:xfrm>
          <a:prstGeom prst="rect">
            <a:avLst/>
          </a:prstGeom>
        </p:spPr>
      </p:pic>
      <p:pic>
        <p:nvPicPr>
          <p:cNvPr id="8" name="図 7">
            <a:extLst>
              <a:ext uri="{FF2B5EF4-FFF2-40B4-BE49-F238E27FC236}">
                <a16:creationId xmlns:a16="http://schemas.microsoft.com/office/drawing/2014/main" id="{77294835-BC0A-6042-94B1-885E485D2C99}"/>
              </a:ext>
            </a:extLst>
          </p:cNvPr>
          <p:cNvPicPr>
            <a:picLocks noChangeAspect="1"/>
          </p:cNvPicPr>
          <p:nvPr/>
        </p:nvPicPr>
        <p:blipFill>
          <a:blip r:embed="rId3"/>
          <a:stretch>
            <a:fillRect/>
          </a:stretch>
        </p:blipFill>
        <p:spPr>
          <a:xfrm>
            <a:off x="5069915" y="3450665"/>
            <a:ext cx="6591300" cy="279400"/>
          </a:xfrm>
          <a:prstGeom prst="rect">
            <a:avLst/>
          </a:prstGeom>
        </p:spPr>
      </p:pic>
    </p:spTree>
    <p:extLst>
      <p:ext uri="{BB962C8B-B14F-4D97-AF65-F5344CB8AC3E}">
        <p14:creationId xmlns:p14="http://schemas.microsoft.com/office/powerpoint/2010/main" val="3577910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E1D613-AB31-9A4C-B736-929AEF9DD0D6}"/>
              </a:ext>
            </a:extLst>
          </p:cNvPr>
          <p:cNvSpPr>
            <a:spLocks noGrp="1"/>
          </p:cNvSpPr>
          <p:nvPr>
            <p:ph type="title"/>
          </p:nvPr>
        </p:nvSpPr>
        <p:spPr/>
        <p:txBody>
          <a:bodyPr/>
          <a:lstStyle/>
          <a:p>
            <a:r>
              <a:rPr kumimoji="1" lang="en-US" altLang="ja-JP" dirty="0"/>
              <a:t>1: </a:t>
            </a:r>
            <a:r>
              <a:rPr kumimoji="1" lang="ja-JP" altLang="en-US" dirty="0"/>
              <a:t>シェル芸とは</a:t>
            </a:r>
          </a:p>
        </p:txBody>
      </p:sp>
      <p:sp>
        <p:nvSpPr>
          <p:cNvPr id="3" name="テキスト プレースホルダー 2">
            <a:extLst>
              <a:ext uri="{FF2B5EF4-FFF2-40B4-BE49-F238E27FC236}">
                <a16:creationId xmlns:a16="http://schemas.microsoft.com/office/drawing/2014/main" id="{3F7FD290-3AE1-BB42-AD68-75C61E6C5732}"/>
              </a:ext>
            </a:extLst>
          </p:cNvPr>
          <p:cNvSpPr>
            <a:spLocks noGrp="1"/>
          </p:cNvSpPr>
          <p:nvPr>
            <p:ph type="body" idx="1"/>
          </p:nvPr>
        </p:nvSpPr>
        <p:spPr/>
        <p:txBody>
          <a:bodyPr/>
          <a:lstStyle/>
          <a:p>
            <a:endParaRPr kumimoji="1" lang="ja-JP" altLang="en-US"/>
          </a:p>
        </p:txBody>
      </p:sp>
      <p:sp>
        <p:nvSpPr>
          <p:cNvPr id="4" name="日付プレースホルダー 3">
            <a:extLst>
              <a:ext uri="{FF2B5EF4-FFF2-40B4-BE49-F238E27FC236}">
                <a16:creationId xmlns:a16="http://schemas.microsoft.com/office/drawing/2014/main" id="{1959D13E-48AB-5A4E-A8E1-B0A9F7A955AD}"/>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4553B19E-D910-014F-9DD6-E4F3CDFEE685}"/>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5D31884E-3926-DB4A-8D85-1EDFB2C2C1E8}"/>
              </a:ext>
            </a:extLst>
          </p:cNvPr>
          <p:cNvSpPr>
            <a:spLocks noGrp="1"/>
          </p:cNvSpPr>
          <p:nvPr>
            <p:ph type="sldNum" sz="quarter" idx="12"/>
          </p:nvPr>
        </p:nvSpPr>
        <p:spPr/>
        <p:txBody>
          <a:bodyPr/>
          <a:lstStyle/>
          <a:p>
            <a:fld id="{BA8B0745-A70C-964D-988D-7D3FFC199140}" type="slidenum">
              <a:rPr kumimoji="1" lang="ja-JP" altLang="en-US" smtClean="0"/>
              <a:t>3</a:t>
            </a:fld>
            <a:endParaRPr kumimoji="1" lang="ja-JP" altLang="en-US"/>
          </a:p>
        </p:txBody>
      </p:sp>
    </p:spTree>
    <p:extLst>
      <p:ext uri="{BB962C8B-B14F-4D97-AF65-F5344CB8AC3E}">
        <p14:creationId xmlns:p14="http://schemas.microsoft.com/office/powerpoint/2010/main" val="34988785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99EA25-0F49-C147-9B6B-F2FCB6AADC3E}"/>
              </a:ext>
            </a:extLst>
          </p:cNvPr>
          <p:cNvSpPr>
            <a:spLocks noGrp="1"/>
          </p:cNvSpPr>
          <p:nvPr>
            <p:ph type="title"/>
          </p:nvPr>
        </p:nvSpPr>
        <p:spPr>
          <a:xfrm>
            <a:off x="838200" y="-22178"/>
            <a:ext cx="10515600" cy="1325563"/>
          </a:xfrm>
        </p:spPr>
        <p:txBody>
          <a:bodyPr/>
          <a:lstStyle/>
          <a:p>
            <a:r>
              <a:rPr kumimoji="1" lang="ja-JP" altLang="en-US" dirty="0"/>
              <a:t>パターン</a:t>
            </a:r>
            <a:r>
              <a:rPr kumimoji="1" lang="en-US" altLang="ja-JP" dirty="0"/>
              <a:t>+</a:t>
            </a:r>
            <a:r>
              <a:rPr kumimoji="1" lang="ja-JP" altLang="en-US" dirty="0"/>
              <a:t>アクション</a:t>
            </a:r>
          </a:p>
        </p:txBody>
      </p:sp>
      <p:sp>
        <p:nvSpPr>
          <p:cNvPr id="3" name="コンテンツ プレースホルダー 2">
            <a:extLst>
              <a:ext uri="{FF2B5EF4-FFF2-40B4-BE49-F238E27FC236}">
                <a16:creationId xmlns:a16="http://schemas.microsoft.com/office/drawing/2014/main" id="{8975B134-3700-2B4D-92A1-E0534FC81611}"/>
              </a:ext>
            </a:extLst>
          </p:cNvPr>
          <p:cNvSpPr>
            <a:spLocks noGrp="1"/>
          </p:cNvSpPr>
          <p:nvPr>
            <p:ph idx="1"/>
          </p:nvPr>
        </p:nvSpPr>
        <p:spPr>
          <a:xfrm>
            <a:off x="384735" y="1082746"/>
            <a:ext cx="10515600" cy="4351338"/>
          </a:xfrm>
        </p:spPr>
        <p:txBody>
          <a:bodyPr/>
          <a:lstStyle/>
          <a:p>
            <a:r>
              <a:rPr kumimoji="1" lang="ja-JP" altLang="en-US" dirty="0"/>
              <a:t>偶数の行だけ</a:t>
            </a:r>
            <a:r>
              <a:rPr lang="ja-JP" altLang="en-US" dirty="0"/>
              <a:t>を抽出し</a:t>
            </a:r>
            <a:r>
              <a:rPr lang="en-US" altLang="ja-JP" dirty="0"/>
              <a:t>2</a:t>
            </a:r>
            <a:r>
              <a:rPr lang="ja-JP" altLang="en-US" dirty="0"/>
              <a:t>倍に</a:t>
            </a:r>
            <a:endParaRPr lang="en-US" altLang="ja-JP" dirty="0"/>
          </a:p>
          <a:p>
            <a:pPr lvl="1"/>
            <a:endParaRPr kumimoji="1" lang="en-US" altLang="ja-JP" dirty="0"/>
          </a:p>
          <a:p>
            <a:endParaRPr kumimoji="1" lang="en-US" altLang="ja-JP" dirty="0"/>
          </a:p>
          <a:p>
            <a:pPr lvl="1"/>
            <a:endParaRPr kumimoji="1" lang="en-US" altLang="ja-JP" dirty="0"/>
          </a:p>
          <a:p>
            <a:r>
              <a:rPr kumimoji="1" lang="en-US" altLang="ja-JP" dirty="0"/>
              <a:t>/</a:t>
            </a:r>
            <a:r>
              <a:rPr kumimoji="1" lang="en-US" altLang="ja-JP" dirty="0" err="1"/>
              <a:t>etc</a:t>
            </a:r>
            <a:r>
              <a:rPr kumimoji="1" lang="en-US" altLang="ja-JP" dirty="0"/>
              <a:t>/services</a:t>
            </a:r>
            <a:r>
              <a:rPr kumimoji="1" lang="ja-JP" altLang="en-US" dirty="0"/>
              <a:t>のコメント以外の行の</a:t>
            </a:r>
            <a:r>
              <a:rPr lang="en-US" altLang="ja-JP" dirty="0"/>
              <a:t>1</a:t>
            </a:r>
            <a:r>
              <a:rPr lang="ja-JP" altLang="en-US" dirty="0"/>
              <a:t>列目を</a:t>
            </a:r>
            <a:r>
              <a:rPr lang="en-US" altLang="ja-JP" dirty="0"/>
              <a:t>10</a:t>
            </a:r>
            <a:r>
              <a:rPr lang="ja-JP" altLang="en-US" dirty="0"/>
              <a:t>行だけ出力</a:t>
            </a:r>
            <a:endParaRPr kumimoji="1" lang="ja-JP" altLang="en-US" dirty="0"/>
          </a:p>
        </p:txBody>
      </p:sp>
      <p:sp>
        <p:nvSpPr>
          <p:cNvPr id="4" name="日付プレースホルダー 3">
            <a:extLst>
              <a:ext uri="{FF2B5EF4-FFF2-40B4-BE49-F238E27FC236}">
                <a16:creationId xmlns:a16="http://schemas.microsoft.com/office/drawing/2014/main" id="{B59DE20C-68D3-5145-83E1-215DE9B6A52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341A8B2A-AA2D-DF4E-8845-E03FDF608DDD}"/>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8237E406-577D-C141-8C4D-ED6DCDEF56E9}"/>
              </a:ext>
            </a:extLst>
          </p:cNvPr>
          <p:cNvSpPr>
            <a:spLocks noGrp="1"/>
          </p:cNvSpPr>
          <p:nvPr>
            <p:ph type="sldNum" sz="quarter" idx="12"/>
          </p:nvPr>
        </p:nvSpPr>
        <p:spPr/>
        <p:txBody>
          <a:bodyPr/>
          <a:lstStyle/>
          <a:p>
            <a:fld id="{BA8B0745-A70C-964D-988D-7D3FFC199140}" type="slidenum">
              <a:rPr lang="ja-JP" altLang="en-US" smtClean="0"/>
              <a:pPr/>
              <a:t>30</a:t>
            </a:fld>
            <a:endParaRPr lang="ja-JP" altLang="en-US"/>
          </a:p>
        </p:txBody>
      </p:sp>
      <p:pic>
        <p:nvPicPr>
          <p:cNvPr id="7" name="図 6">
            <a:extLst>
              <a:ext uri="{FF2B5EF4-FFF2-40B4-BE49-F238E27FC236}">
                <a16:creationId xmlns:a16="http://schemas.microsoft.com/office/drawing/2014/main" id="{3C9E290F-A8A0-7043-81F7-CF7F4D1D2172}"/>
              </a:ext>
            </a:extLst>
          </p:cNvPr>
          <p:cNvPicPr>
            <a:picLocks noChangeAspect="1"/>
          </p:cNvPicPr>
          <p:nvPr/>
        </p:nvPicPr>
        <p:blipFill>
          <a:blip r:embed="rId2"/>
          <a:stretch>
            <a:fillRect/>
          </a:stretch>
        </p:blipFill>
        <p:spPr>
          <a:xfrm>
            <a:off x="3031565" y="3384550"/>
            <a:ext cx="8775700" cy="2971800"/>
          </a:xfrm>
          <a:prstGeom prst="rect">
            <a:avLst/>
          </a:prstGeom>
        </p:spPr>
      </p:pic>
      <p:pic>
        <p:nvPicPr>
          <p:cNvPr id="8" name="図 7">
            <a:extLst>
              <a:ext uri="{FF2B5EF4-FFF2-40B4-BE49-F238E27FC236}">
                <a16:creationId xmlns:a16="http://schemas.microsoft.com/office/drawing/2014/main" id="{42865C9B-E894-9540-997D-F8A5B8F3D982}"/>
              </a:ext>
            </a:extLst>
          </p:cNvPr>
          <p:cNvPicPr>
            <a:picLocks noChangeAspect="1"/>
          </p:cNvPicPr>
          <p:nvPr/>
        </p:nvPicPr>
        <p:blipFill>
          <a:blip r:embed="rId3"/>
          <a:stretch>
            <a:fillRect/>
          </a:stretch>
        </p:blipFill>
        <p:spPr>
          <a:xfrm>
            <a:off x="5419165" y="1095363"/>
            <a:ext cx="6388100" cy="1663700"/>
          </a:xfrm>
          <a:prstGeom prst="rect">
            <a:avLst/>
          </a:prstGeom>
        </p:spPr>
      </p:pic>
    </p:spTree>
    <p:extLst>
      <p:ext uri="{BB962C8B-B14F-4D97-AF65-F5344CB8AC3E}">
        <p14:creationId xmlns:p14="http://schemas.microsoft.com/office/powerpoint/2010/main" val="461054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5E1A4D-7707-AA4E-94D7-59535B804376}"/>
              </a:ext>
            </a:extLst>
          </p:cNvPr>
          <p:cNvSpPr>
            <a:spLocks noGrp="1"/>
          </p:cNvSpPr>
          <p:nvPr>
            <p:ph type="title"/>
          </p:nvPr>
        </p:nvSpPr>
        <p:spPr/>
        <p:txBody>
          <a:bodyPr/>
          <a:lstStyle/>
          <a:p>
            <a:r>
              <a:rPr lang="en-US" altLang="ja-JP" dirty="0" err="1"/>
              <a:t>s</a:t>
            </a:r>
            <a:r>
              <a:rPr kumimoji="1" lang="en-US" altLang="ja-JP" dirty="0" err="1"/>
              <a:t>ed</a:t>
            </a:r>
            <a:r>
              <a:rPr kumimoji="1" lang="ja-JP" altLang="en-US" dirty="0"/>
              <a:t>（</a:t>
            </a:r>
            <a:r>
              <a:rPr kumimoji="1" lang="en-US" altLang="ja-JP" dirty="0"/>
              <a:t>GNU </a:t>
            </a:r>
            <a:r>
              <a:rPr kumimoji="1" lang="en-US" altLang="ja-JP" dirty="0" err="1"/>
              <a:t>sed</a:t>
            </a:r>
            <a:r>
              <a:rPr kumimoji="1" lang="ja-JP" altLang="en-US" dirty="0"/>
              <a:t>）</a:t>
            </a:r>
          </a:p>
        </p:txBody>
      </p:sp>
      <p:sp>
        <p:nvSpPr>
          <p:cNvPr id="3" name="コンテンツ プレースホルダー 2">
            <a:extLst>
              <a:ext uri="{FF2B5EF4-FFF2-40B4-BE49-F238E27FC236}">
                <a16:creationId xmlns:a16="http://schemas.microsoft.com/office/drawing/2014/main" id="{CB8122CE-CE2F-1A4D-A8A9-4A720C6D9D4D}"/>
              </a:ext>
            </a:extLst>
          </p:cNvPr>
          <p:cNvSpPr>
            <a:spLocks noGrp="1"/>
          </p:cNvSpPr>
          <p:nvPr>
            <p:ph idx="1"/>
          </p:nvPr>
        </p:nvSpPr>
        <p:spPr/>
        <p:txBody>
          <a:bodyPr/>
          <a:lstStyle/>
          <a:p>
            <a:r>
              <a:rPr kumimoji="1" lang="ja-JP" altLang="en-US" sz="3200" dirty="0"/>
              <a:t>主に文字列の置換に利用</a:t>
            </a:r>
            <a:endParaRPr kumimoji="1" lang="en-US" altLang="ja-JP" sz="3200" dirty="0"/>
          </a:p>
          <a:p>
            <a:pPr lvl="1"/>
            <a:r>
              <a:rPr kumimoji="1" lang="en-US" altLang="ja-JP" sz="2800" dirty="0" err="1"/>
              <a:t>sed</a:t>
            </a:r>
            <a:r>
              <a:rPr kumimoji="1" lang="en-US" altLang="ja-JP" sz="2800" dirty="0"/>
              <a:t> ’s/</a:t>
            </a:r>
            <a:r>
              <a:rPr lang="ja-JP" altLang="en-US" sz="2800" dirty="0"/>
              <a:t>置換前の文字列</a:t>
            </a:r>
            <a:r>
              <a:rPr lang="en-US" altLang="ja-JP" sz="2800" dirty="0"/>
              <a:t>/</a:t>
            </a:r>
            <a:r>
              <a:rPr lang="ja-JP" altLang="en-US" sz="2800" dirty="0"/>
              <a:t>置換後の文字列</a:t>
            </a:r>
            <a:r>
              <a:rPr lang="en-US" altLang="ja-JP" sz="2800" dirty="0"/>
              <a:t>/g’</a:t>
            </a:r>
          </a:p>
          <a:p>
            <a:pPr lvl="1"/>
            <a:r>
              <a:rPr kumimoji="1" lang="ja-JP" altLang="en-US" sz="2800" dirty="0"/>
              <a:t>後ろの「</a:t>
            </a:r>
            <a:r>
              <a:rPr kumimoji="1" lang="en-US" altLang="ja-JP" sz="2800" dirty="0"/>
              <a:t>g</a:t>
            </a:r>
            <a:r>
              <a:rPr kumimoji="1" lang="ja-JP" altLang="en-US" sz="2800" dirty="0"/>
              <a:t>」がないと</a:t>
            </a:r>
            <a:r>
              <a:rPr kumimoji="1" lang="en-US" altLang="ja-JP" sz="2800" dirty="0"/>
              <a:t>1</a:t>
            </a:r>
            <a:r>
              <a:rPr kumimoji="1" lang="ja-JP" altLang="en-US" sz="2800" dirty="0"/>
              <a:t>行あたり</a:t>
            </a:r>
            <a:r>
              <a:rPr kumimoji="1" lang="en-US" altLang="ja-JP" sz="2800" dirty="0"/>
              <a:t>1</a:t>
            </a:r>
            <a:r>
              <a:rPr kumimoji="1" lang="ja-JP" altLang="en-US" sz="2800" dirty="0"/>
              <a:t>回だけ置換</a:t>
            </a:r>
            <a:endParaRPr kumimoji="1" lang="en-US" altLang="ja-JP" sz="2800" dirty="0"/>
          </a:p>
          <a:p>
            <a:pPr lvl="1"/>
            <a:endParaRPr lang="en-US" altLang="ja-JP" sz="2800" dirty="0"/>
          </a:p>
          <a:p>
            <a:pPr lvl="1"/>
            <a:endParaRPr kumimoji="1" lang="en-US" altLang="ja-JP" sz="2800" dirty="0"/>
          </a:p>
          <a:p>
            <a:pPr lvl="1"/>
            <a:endParaRPr lang="en-US" altLang="ja-JP" sz="2800" dirty="0"/>
          </a:p>
          <a:p>
            <a:pPr lvl="1"/>
            <a:endParaRPr kumimoji="1" lang="en-US" altLang="ja-JP" sz="2800" dirty="0"/>
          </a:p>
        </p:txBody>
      </p:sp>
      <p:sp>
        <p:nvSpPr>
          <p:cNvPr id="4" name="日付プレースホルダー 3">
            <a:extLst>
              <a:ext uri="{FF2B5EF4-FFF2-40B4-BE49-F238E27FC236}">
                <a16:creationId xmlns:a16="http://schemas.microsoft.com/office/drawing/2014/main" id="{BF9A905E-03D2-B142-A51D-653851BAE21F}"/>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528E9B6B-4623-EF4A-AC68-FA1D42464970}"/>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B7336053-0F16-B34A-AC8B-2BC93BC6053F}"/>
              </a:ext>
            </a:extLst>
          </p:cNvPr>
          <p:cNvSpPr>
            <a:spLocks noGrp="1"/>
          </p:cNvSpPr>
          <p:nvPr>
            <p:ph type="sldNum" sz="quarter" idx="12"/>
          </p:nvPr>
        </p:nvSpPr>
        <p:spPr/>
        <p:txBody>
          <a:bodyPr/>
          <a:lstStyle/>
          <a:p>
            <a:fld id="{BA8B0745-A70C-964D-988D-7D3FFC199140}" type="slidenum">
              <a:rPr lang="ja-JP" altLang="en-US" smtClean="0"/>
              <a:pPr/>
              <a:t>31</a:t>
            </a:fld>
            <a:endParaRPr lang="ja-JP" altLang="en-US"/>
          </a:p>
        </p:txBody>
      </p:sp>
      <p:pic>
        <p:nvPicPr>
          <p:cNvPr id="8" name="図 7">
            <a:extLst>
              <a:ext uri="{FF2B5EF4-FFF2-40B4-BE49-F238E27FC236}">
                <a16:creationId xmlns:a16="http://schemas.microsoft.com/office/drawing/2014/main" id="{EACE03AD-A939-A042-B20B-3FFA5C95F2D5}"/>
              </a:ext>
            </a:extLst>
          </p:cNvPr>
          <p:cNvPicPr>
            <a:picLocks noChangeAspect="1"/>
          </p:cNvPicPr>
          <p:nvPr/>
        </p:nvPicPr>
        <p:blipFill>
          <a:blip r:embed="rId2"/>
          <a:stretch>
            <a:fillRect/>
          </a:stretch>
        </p:blipFill>
        <p:spPr>
          <a:xfrm>
            <a:off x="1587872" y="3296396"/>
            <a:ext cx="8038441" cy="1472827"/>
          </a:xfrm>
          <a:prstGeom prst="rect">
            <a:avLst/>
          </a:prstGeom>
        </p:spPr>
      </p:pic>
    </p:spTree>
    <p:extLst>
      <p:ext uri="{BB962C8B-B14F-4D97-AF65-F5344CB8AC3E}">
        <p14:creationId xmlns:p14="http://schemas.microsoft.com/office/powerpoint/2010/main" val="27311023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2A6C2A-F0D9-1C4D-AA1F-AA230DB02798}"/>
              </a:ext>
            </a:extLst>
          </p:cNvPr>
          <p:cNvSpPr>
            <a:spLocks noGrp="1"/>
          </p:cNvSpPr>
          <p:nvPr>
            <p:ph type="title"/>
          </p:nvPr>
        </p:nvSpPr>
        <p:spPr/>
        <p:txBody>
          <a:bodyPr/>
          <a:lstStyle/>
          <a:p>
            <a:r>
              <a:rPr lang="en-US" altLang="ja-JP" dirty="0" err="1"/>
              <a:t>s</a:t>
            </a:r>
            <a:r>
              <a:rPr kumimoji="1" lang="en-US" altLang="ja-JP" dirty="0" err="1"/>
              <a:t>ed</a:t>
            </a:r>
            <a:r>
              <a:rPr kumimoji="1" lang="en-US" altLang="ja-JP" dirty="0"/>
              <a:t> + </a:t>
            </a:r>
            <a:r>
              <a:rPr kumimoji="1" lang="ja-JP" altLang="en-US" dirty="0"/>
              <a:t>正規表現</a:t>
            </a:r>
          </a:p>
        </p:txBody>
      </p:sp>
      <p:sp>
        <p:nvSpPr>
          <p:cNvPr id="3" name="コンテンツ プレースホルダー 2">
            <a:extLst>
              <a:ext uri="{FF2B5EF4-FFF2-40B4-BE49-F238E27FC236}">
                <a16:creationId xmlns:a16="http://schemas.microsoft.com/office/drawing/2014/main" id="{A57373C9-CCDE-F24C-BAF1-C2D2A58F059D}"/>
              </a:ext>
            </a:extLst>
          </p:cNvPr>
          <p:cNvSpPr>
            <a:spLocks noGrp="1"/>
          </p:cNvSpPr>
          <p:nvPr>
            <p:ph idx="1"/>
          </p:nvPr>
        </p:nvSpPr>
        <p:spPr/>
        <p:txBody>
          <a:bodyPr/>
          <a:lstStyle/>
          <a:p>
            <a:r>
              <a:rPr kumimoji="1" lang="ja-JP" altLang="en-US" sz="3200" dirty="0"/>
              <a:t>少しずつ覚えましょう</a:t>
            </a:r>
            <a:endParaRPr kumimoji="1" lang="en-US" altLang="ja-JP" sz="3200" dirty="0"/>
          </a:p>
          <a:p>
            <a:endParaRPr lang="en-US" altLang="ja-JP" sz="3200" dirty="0"/>
          </a:p>
          <a:p>
            <a:r>
              <a:rPr kumimoji="1" lang="ja-JP" altLang="en-US" sz="3200" dirty="0"/>
              <a:t>小文字とスペースを検索して消去</a:t>
            </a:r>
            <a:endParaRPr kumimoji="1" lang="en-US" altLang="ja-JP" sz="3200" dirty="0"/>
          </a:p>
          <a:p>
            <a:endParaRPr lang="en-US" altLang="ja-JP" sz="3200" dirty="0"/>
          </a:p>
          <a:p>
            <a:endParaRPr kumimoji="1" lang="en-US" altLang="ja-JP" sz="3200" dirty="0"/>
          </a:p>
          <a:p>
            <a:r>
              <a:rPr lang="ja-JP" altLang="en-US" sz="3200" dirty="0"/>
              <a:t>あらゆる斉藤さんを斉藤さんに一本化</a:t>
            </a:r>
            <a:endParaRPr kumimoji="1" lang="ja-JP" altLang="en-US" sz="3200" dirty="0"/>
          </a:p>
        </p:txBody>
      </p:sp>
      <p:sp>
        <p:nvSpPr>
          <p:cNvPr id="4" name="日付プレースホルダー 3">
            <a:extLst>
              <a:ext uri="{FF2B5EF4-FFF2-40B4-BE49-F238E27FC236}">
                <a16:creationId xmlns:a16="http://schemas.microsoft.com/office/drawing/2014/main" id="{02DD920F-B877-AD40-A4C9-52E956F6012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6582EB70-9144-4D44-9D27-76B2E4B37893}"/>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53CF7C04-FEFD-D14E-B2C9-26E9F7DF7F4A}"/>
              </a:ext>
            </a:extLst>
          </p:cNvPr>
          <p:cNvSpPr>
            <a:spLocks noGrp="1"/>
          </p:cNvSpPr>
          <p:nvPr>
            <p:ph type="sldNum" sz="quarter" idx="12"/>
          </p:nvPr>
        </p:nvSpPr>
        <p:spPr/>
        <p:txBody>
          <a:bodyPr/>
          <a:lstStyle/>
          <a:p>
            <a:fld id="{BA8B0745-A70C-964D-988D-7D3FFC199140}" type="slidenum">
              <a:rPr lang="ja-JP" altLang="en-US" smtClean="0"/>
              <a:pPr/>
              <a:t>32</a:t>
            </a:fld>
            <a:endParaRPr lang="ja-JP" altLang="en-US"/>
          </a:p>
        </p:txBody>
      </p:sp>
      <p:pic>
        <p:nvPicPr>
          <p:cNvPr id="7" name="図 6">
            <a:extLst>
              <a:ext uri="{FF2B5EF4-FFF2-40B4-BE49-F238E27FC236}">
                <a16:creationId xmlns:a16="http://schemas.microsoft.com/office/drawing/2014/main" id="{D72B69B6-4654-EE4A-8912-B91CE2AC2A40}"/>
              </a:ext>
            </a:extLst>
          </p:cNvPr>
          <p:cNvPicPr>
            <a:picLocks noChangeAspect="1"/>
          </p:cNvPicPr>
          <p:nvPr/>
        </p:nvPicPr>
        <p:blipFill>
          <a:blip r:embed="rId2"/>
          <a:stretch>
            <a:fillRect/>
          </a:stretch>
        </p:blipFill>
        <p:spPr>
          <a:xfrm>
            <a:off x="1530350" y="3530226"/>
            <a:ext cx="9131300" cy="622300"/>
          </a:xfrm>
          <a:prstGeom prst="rect">
            <a:avLst/>
          </a:prstGeom>
        </p:spPr>
      </p:pic>
      <p:pic>
        <p:nvPicPr>
          <p:cNvPr id="9" name="図 8">
            <a:extLst>
              <a:ext uri="{FF2B5EF4-FFF2-40B4-BE49-F238E27FC236}">
                <a16:creationId xmlns:a16="http://schemas.microsoft.com/office/drawing/2014/main" id="{015AC658-1581-4247-98AB-8E77A4BA82F7}"/>
              </a:ext>
            </a:extLst>
          </p:cNvPr>
          <p:cNvPicPr>
            <a:picLocks noChangeAspect="1"/>
          </p:cNvPicPr>
          <p:nvPr/>
        </p:nvPicPr>
        <p:blipFill>
          <a:blip r:embed="rId3"/>
          <a:stretch>
            <a:fillRect/>
          </a:stretch>
        </p:blipFill>
        <p:spPr>
          <a:xfrm>
            <a:off x="1530350" y="5234126"/>
            <a:ext cx="7450583" cy="623001"/>
          </a:xfrm>
          <a:prstGeom prst="rect">
            <a:avLst/>
          </a:prstGeom>
        </p:spPr>
      </p:pic>
    </p:spTree>
    <p:extLst>
      <p:ext uri="{BB962C8B-B14F-4D97-AF65-F5344CB8AC3E}">
        <p14:creationId xmlns:p14="http://schemas.microsoft.com/office/powerpoint/2010/main" val="762014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8408B4-414B-1242-A21B-9F12DB64D4B9}"/>
              </a:ext>
            </a:extLst>
          </p:cNvPr>
          <p:cNvSpPr>
            <a:spLocks noGrp="1"/>
          </p:cNvSpPr>
          <p:nvPr>
            <p:ph type="title"/>
          </p:nvPr>
        </p:nvSpPr>
        <p:spPr/>
        <p:txBody>
          <a:bodyPr/>
          <a:lstStyle/>
          <a:p>
            <a:r>
              <a:rPr lang="ja-JP" altLang="en-US" dirty="0"/>
              <a:t>後方</a:t>
            </a:r>
            <a:r>
              <a:rPr kumimoji="1" lang="ja-JP" altLang="en-US" dirty="0"/>
              <a:t>参照</a:t>
            </a:r>
          </a:p>
        </p:txBody>
      </p:sp>
      <p:sp>
        <p:nvSpPr>
          <p:cNvPr id="3" name="コンテンツ プレースホルダー 2">
            <a:extLst>
              <a:ext uri="{FF2B5EF4-FFF2-40B4-BE49-F238E27FC236}">
                <a16:creationId xmlns:a16="http://schemas.microsoft.com/office/drawing/2014/main" id="{E18C41A5-573D-3E4E-BB7D-CA41F3710660}"/>
              </a:ext>
            </a:extLst>
          </p:cNvPr>
          <p:cNvSpPr>
            <a:spLocks noGrp="1"/>
          </p:cNvSpPr>
          <p:nvPr>
            <p:ph idx="1"/>
          </p:nvPr>
        </p:nvSpPr>
        <p:spPr>
          <a:xfrm>
            <a:off x="551328" y="1825625"/>
            <a:ext cx="11819965" cy="4351338"/>
          </a:xfrm>
        </p:spPr>
        <p:txBody>
          <a:bodyPr/>
          <a:lstStyle/>
          <a:p>
            <a:r>
              <a:rPr kumimoji="1" lang="ja-JP" altLang="en-US" dirty="0"/>
              <a:t>正規表現で引っ掛けた文字列を再利用</a:t>
            </a:r>
            <a:endParaRPr kumimoji="1" lang="en-US" altLang="ja-JP" dirty="0"/>
          </a:p>
          <a:p>
            <a:pPr lvl="1"/>
            <a:r>
              <a:rPr lang="en-US" altLang="ja-JP" dirty="0"/>
              <a:t>\1</a:t>
            </a:r>
            <a:r>
              <a:rPr lang="ja-JP" altLang="en-US" dirty="0"/>
              <a:t>、</a:t>
            </a:r>
            <a:r>
              <a:rPr lang="en-US" altLang="ja-JP" dirty="0"/>
              <a:t>\2:  \(</a:t>
            </a:r>
            <a:r>
              <a:rPr lang="ja-JP" altLang="en-US" dirty="0"/>
              <a:t>正規表現</a:t>
            </a:r>
            <a:r>
              <a:rPr lang="en-US" altLang="ja-JP" dirty="0"/>
              <a:t>\) </a:t>
            </a:r>
            <a:r>
              <a:rPr lang="ja-JP" altLang="en-US" dirty="0"/>
              <a:t>で引っ掛けた文字列が順に入る（</a:t>
            </a:r>
            <a:r>
              <a:rPr lang="en-US" altLang="ja-JP" dirty="0"/>
              <a:t>\</a:t>
            </a:r>
            <a:r>
              <a:rPr lang="ja-JP" altLang="en-US" dirty="0"/>
              <a:t>はバックスラッシュ）</a:t>
            </a:r>
            <a:endParaRPr lang="en-US" altLang="ja-JP" dirty="0"/>
          </a:p>
          <a:p>
            <a:pPr lvl="1"/>
            <a:r>
              <a:rPr kumimoji="1" lang="en-US" altLang="ja-JP" dirty="0"/>
              <a:t>&amp;: </a:t>
            </a:r>
            <a:r>
              <a:rPr kumimoji="1" lang="ja-JP" altLang="en-US" dirty="0"/>
              <a:t>引っ掛けた文字列全体が入る</a:t>
            </a:r>
            <a:endParaRPr kumimoji="1" lang="en-US" altLang="ja-JP" dirty="0"/>
          </a:p>
          <a:p>
            <a:endParaRPr lang="en-US" altLang="ja-JP" dirty="0"/>
          </a:p>
          <a:p>
            <a:endParaRPr kumimoji="1" lang="en-US" altLang="ja-JP" dirty="0"/>
          </a:p>
          <a:p>
            <a:endParaRPr lang="en-US" altLang="ja-JP" dirty="0"/>
          </a:p>
          <a:p>
            <a:pPr lvl="1"/>
            <a:r>
              <a:rPr kumimoji="1" lang="en-US" altLang="ja-JP" dirty="0"/>
              <a:t>-r</a:t>
            </a:r>
            <a:r>
              <a:rPr kumimoji="1" lang="ja-JP" altLang="en-US" dirty="0"/>
              <a:t>をつけると（拡張正規表現が使え、）</a:t>
            </a:r>
            <a:r>
              <a:rPr kumimoji="1" lang="en-US" altLang="ja-JP" dirty="0"/>
              <a:t>\</a:t>
            </a:r>
            <a:r>
              <a:rPr kumimoji="1" lang="ja-JP" altLang="en-US" dirty="0"/>
              <a:t>が不要に</a:t>
            </a:r>
          </a:p>
        </p:txBody>
      </p:sp>
      <p:sp>
        <p:nvSpPr>
          <p:cNvPr id="4" name="日付プレースホルダー 3">
            <a:extLst>
              <a:ext uri="{FF2B5EF4-FFF2-40B4-BE49-F238E27FC236}">
                <a16:creationId xmlns:a16="http://schemas.microsoft.com/office/drawing/2014/main" id="{FEBCC000-71B3-904B-A2F2-4804F112646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FFFEBC8F-20FE-CA41-B300-BBF8ABBC3F1A}"/>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8D8CC1C5-B0DD-EF4D-B6C0-4429DACC9F87}"/>
              </a:ext>
            </a:extLst>
          </p:cNvPr>
          <p:cNvSpPr>
            <a:spLocks noGrp="1"/>
          </p:cNvSpPr>
          <p:nvPr>
            <p:ph type="sldNum" sz="quarter" idx="12"/>
          </p:nvPr>
        </p:nvSpPr>
        <p:spPr/>
        <p:txBody>
          <a:bodyPr/>
          <a:lstStyle/>
          <a:p>
            <a:fld id="{BA8B0745-A70C-964D-988D-7D3FFC199140}" type="slidenum">
              <a:rPr lang="ja-JP" altLang="en-US" smtClean="0"/>
              <a:pPr/>
              <a:t>33</a:t>
            </a:fld>
            <a:endParaRPr lang="ja-JP" altLang="en-US"/>
          </a:p>
        </p:txBody>
      </p:sp>
      <p:pic>
        <p:nvPicPr>
          <p:cNvPr id="9" name="図 8">
            <a:extLst>
              <a:ext uri="{FF2B5EF4-FFF2-40B4-BE49-F238E27FC236}">
                <a16:creationId xmlns:a16="http://schemas.microsoft.com/office/drawing/2014/main" id="{52A4FC61-363F-8C40-88BF-A5A9CF350959}"/>
              </a:ext>
            </a:extLst>
          </p:cNvPr>
          <p:cNvPicPr>
            <a:picLocks noChangeAspect="1"/>
          </p:cNvPicPr>
          <p:nvPr/>
        </p:nvPicPr>
        <p:blipFill>
          <a:blip r:embed="rId2"/>
          <a:stretch>
            <a:fillRect/>
          </a:stretch>
        </p:blipFill>
        <p:spPr>
          <a:xfrm>
            <a:off x="1244600" y="3455194"/>
            <a:ext cx="8737600" cy="1092200"/>
          </a:xfrm>
          <a:prstGeom prst="rect">
            <a:avLst/>
          </a:prstGeom>
        </p:spPr>
      </p:pic>
      <p:pic>
        <p:nvPicPr>
          <p:cNvPr id="10" name="図 9">
            <a:extLst>
              <a:ext uri="{FF2B5EF4-FFF2-40B4-BE49-F238E27FC236}">
                <a16:creationId xmlns:a16="http://schemas.microsoft.com/office/drawing/2014/main" id="{B4C33B20-AB5D-674D-948E-5C02900BE451}"/>
              </a:ext>
            </a:extLst>
          </p:cNvPr>
          <p:cNvPicPr>
            <a:picLocks noChangeAspect="1"/>
          </p:cNvPicPr>
          <p:nvPr/>
        </p:nvPicPr>
        <p:blipFill>
          <a:blip r:embed="rId3"/>
          <a:stretch>
            <a:fillRect/>
          </a:stretch>
        </p:blipFill>
        <p:spPr>
          <a:xfrm>
            <a:off x="1246094" y="5051028"/>
            <a:ext cx="8915400" cy="622300"/>
          </a:xfrm>
          <a:prstGeom prst="rect">
            <a:avLst/>
          </a:prstGeom>
        </p:spPr>
      </p:pic>
    </p:spTree>
    <p:extLst>
      <p:ext uri="{BB962C8B-B14F-4D97-AF65-F5344CB8AC3E}">
        <p14:creationId xmlns:p14="http://schemas.microsoft.com/office/powerpoint/2010/main" val="3972950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2408A2-9345-2940-9DE4-ED8C47DA7B01}"/>
              </a:ext>
            </a:extLst>
          </p:cNvPr>
          <p:cNvSpPr>
            <a:spLocks noGrp="1"/>
          </p:cNvSpPr>
          <p:nvPr>
            <p:ph type="title"/>
          </p:nvPr>
        </p:nvSpPr>
        <p:spPr/>
        <p:txBody>
          <a:bodyPr/>
          <a:lstStyle/>
          <a:p>
            <a:r>
              <a:rPr kumimoji="1" lang="en-US" altLang="ja-JP" dirty="0"/>
              <a:t>3: </a:t>
            </a:r>
            <a:r>
              <a:rPr kumimoji="1" lang="ja-JP" altLang="en-US" dirty="0"/>
              <a:t>シェル芸勉強会</a:t>
            </a:r>
          </a:p>
        </p:txBody>
      </p:sp>
      <p:sp>
        <p:nvSpPr>
          <p:cNvPr id="3" name="テキスト プレースホルダー 2">
            <a:extLst>
              <a:ext uri="{FF2B5EF4-FFF2-40B4-BE49-F238E27FC236}">
                <a16:creationId xmlns:a16="http://schemas.microsoft.com/office/drawing/2014/main" id="{FA077CAC-D415-A44D-B208-258CFDE00C29}"/>
              </a:ext>
            </a:extLst>
          </p:cNvPr>
          <p:cNvSpPr>
            <a:spLocks noGrp="1"/>
          </p:cNvSpPr>
          <p:nvPr>
            <p:ph type="body" idx="1"/>
          </p:nvPr>
        </p:nvSpPr>
        <p:spPr/>
        <p:txBody>
          <a:bodyPr/>
          <a:lstStyle/>
          <a:p>
            <a:endParaRPr kumimoji="1" lang="ja-JP" altLang="en-US"/>
          </a:p>
        </p:txBody>
      </p:sp>
      <p:sp>
        <p:nvSpPr>
          <p:cNvPr id="4" name="日付プレースホルダー 3">
            <a:extLst>
              <a:ext uri="{FF2B5EF4-FFF2-40B4-BE49-F238E27FC236}">
                <a16:creationId xmlns:a16="http://schemas.microsoft.com/office/drawing/2014/main" id="{DE201D31-5292-F543-9FBE-7D7F28BB4CA6}"/>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3E182577-6B96-5349-A12D-75EFDB5DDD8D}"/>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418E8B90-C093-9948-9AFE-84ABD0F3BE7D}"/>
              </a:ext>
            </a:extLst>
          </p:cNvPr>
          <p:cNvSpPr>
            <a:spLocks noGrp="1"/>
          </p:cNvSpPr>
          <p:nvPr>
            <p:ph type="sldNum" sz="quarter" idx="12"/>
          </p:nvPr>
        </p:nvSpPr>
        <p:spPr/>
        <p:txBody>
          <a:bodyPr/>
          <a:lstStyle/>
          <a:p>
            <a:fld id="{BA8B0745-A70C-964D-988D-7D3FFC199140}" type="slidenum">
              <a:rPr kumimoji="1" lang="ja-JP" altLang="en-US" smtClean="0"/>
              <a:t>34</a:t>
            </a:fld>
            <a:endParaRPr kumimoji="1" lang="ja-JP" altLang="en-US"/>
          </a:p>
        </p:txBody>
      </p:sp>
    </p:spTree>
    <p:extLst>
      <p:ext uri="{BB962C8B-B14F-4D97-AF65-F5344CB8AC3E}">
        <p14:creationId xmlns:p14="http://schemas.microsoft.com/office/powerpoint/2010/main" val="3028549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今回の問題</a:t>
            </a:r>
          </a:p>
        </p:txBody>
      </p:sp>
      <p:sp>
        <p:nvSpPr>
          <p:cNvPr id="3" name="コンテンツ プレースホルダー 2"/>
          <p:cNvSpPr>
            <a:spLocks noGrp="1"/>
          </p:cNvSpPr>
          <p:nvPr>
            <p:ph idx="1"/>
          </p:nvPr>
        </p:nvSpPr>
        <p:spPr>
          <a:xfrm>
            <a:off x="838200" y="1690688"/>
            <a:ext cx="10515600" cy="4351338"/>
          </a:xfrm>
        </p:spPr>
        <p:txBody>
          <a:bodyPr>
            <a:noAutofit/>
          </a:bodyPr>
          <a:lstStyle/>
          <a:p>
            <a:r>
              <a:rPr kumimoji="1" lang="ja-JP" altLang="en-US" sz="3200" dirty="0"/>
              <a:t>簡単な</a:t>
            </a:r>
            <a:r>
              <a:rPr lang="ja-JP" altLang="en-US" sz="3200" dirty="0"/>
              <a:t>問題</a:t>
            </a:r>
            <a:endParaRPr lang="en-US" altLang="ja-JP" sz="3200" dirty="0"/>
          </a:p>
          <a:p>
            <a:pPr lvl="1"/>
            <a:r>
              <a:rPr lang="ja-JP" altLang="en-US" sz="2800" dirty="0"/>
              <a:t>・・・と言っても誰でもすぐに分かるわけではありません</a:t>
            </a:r>
            <a:endParaRPr lang="en-US" altLang="ja-JP" sz="2800" dirty="0"/>
          </a:p>
          <a:p>
            <a:pPr lvl="1"/>
            <a:endParaRPr lang="en-US" altLang="ja-JP" sz="2800" dirty="0"/>
          </a:p>
          <a:p>
            <a:r>
              <a:rPr lang="ja-JP" altLang="en-US" sz="3200" dirty="0"/>
              <a:t>進め方</a:t>
            </a:r>
            <a:endParaRPr lang="en-US" altLang="ja-JP" sz="3200" dirty="0"/>
          </a:p>
          <a:p>
            <a:pPr lvl="1"/>
            <a:r>
              <a:rPr lang="en-US" altLang="ja-JP" sz="2800" dirty="0"/>
              <a:t>1</a:t>
            </a:r>
            <a:r>
              <a:rPr lang="ja-JP" altLang="en-US" sz="2800" dirty="0"/>
              <a:t>問</a:t>
            </a:r>
            <a:r>
              <a:rPr lang="en-US" altLang="ja-JP" sz="2800" dirty="0"/>
              <a:t>15</a:t>
            </a:r>
            <a:r>
              <a:rPr lang="ja-JP" altLang="en-US" sz="2800" dirty="0"/>
              <a:t>分くらい</a:t>
            </a:r>
            <a:endParaRPr lang="en-US" altLang="ja-JP" sz="2800" dirty="0"/>
          </a:p>
          <a:p>
            <a:pPr lvl="1"/>
            <a:endParaRPr lang="en-US" altLang="ja-JP" sz="2800" dirty="0"/>
          </a:p>
          <a:p>
            <a:pPr lvl="1"/>
            <a:r>
              <a:rPr lang="ja-JP" altLang="en-US" sz="2800" dirty="0"/>
              <a:t>初心者</a:t>
            </a:r>
            <a:endParaRPr lang="en-US" altLang="ja-JP" sz="2800" dirty="0"/>
          </a:p>
          <a:p>
            <a:pPr lvl="2"/>
            <a:r>
              <a:rPr lang="ja-JP" altLang="en-US" sz="2400" dirty="0"/>
              <a:t>こちらでヒントを出します</a:t>
            </a:r>
            <a:endParaRPr lang="en-US" altLang="ja-JP" sz="2800" dirty="0"/>
          </a:p>
          <a:p>
            <a:pPr lvl="1"/>
            <a:r>
              <a:rPr lang="ja-JP" altLang="en-US" sz="2800" dirty="0"/>
              <a:t>紛れ込んだ玄人</a:t>
            </a:r>
            <a:endParaRPr lang="en-US" altLang="ja-JP" sz="2800" dirty="0"/>
          </a:p>
          <a:p>
            <a:pPr lvl="2"/>
            <a:r>
              <a:rPr lang="ja-JP" altLang="en-US" sz="2400" dirty="0"/>
              <a:t>別解をたくさんツイートのこと</a:t>
            </a:r>
            <a:endParaRPr lang="en-US" altLang="ja-JP" sz="2400" dirty="0"/>
          </a:p>
          <a:p>
            <a:pPr lvl="1"/>
            <a:endParaRPr lang="en-US" altLang="ja-JP" sz="2800" dirty="0"/>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p>
            <a:fld id="{BA8B0745-A70C-964D-988D-7D3FFC199140}" type="slidenum">
              <a:rPr lang="ja-JP" altLang="en-US" smtClean="0"/>
              <a:pPr/>
              <a:t>35</a:t>
            </a:fld>
            <a:endParaRPr lang="ja-JP" altLang="en-US"/>
          </a:p>
        </p:txBody>
      </p:sp>
    </p:spTree>
    <p:extLst>
      <p:ext uri="{BB962C8B-B14F-4D97-AF65-F5344CB8AC3E}">
        <p14:creationId xmlns:p14="http://schemas.microsoft.com/office/powerpoint/2010/main" val="135891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a:xfrm>
            <a:off x="838200" y="1149219"/>
            <a:ext cx="10515600" cy="4351338"/>
          </a:xfrm>
        </p:spPr>
        <p:txBody>
          <a:bodyPr anchor="ctr">
            <a:normAutofit/>
          </a:bodyPr>
          <a:lstStyle/>
          <a:p>
            <a:pPr marL="0" indent="0" algn="ctr">
              <a:buNone/>
            </a:pPr>
            <a:r>
              <a:rPr kumimoji="1" lang="ja-JP" altLang="en-US" sz="4800" dirty="0"/>
              <a:t>ということで開始</a:t>
            </a:r>
          </a:p>
        </p:txBody>
      </p:sp>
      <p:sp>
        <p:nvSpPr>
          <p:cNvPr id="4" name="日付プレースホルダー 3"/>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p:cNvSpPr>
            <a:spLocks noGrp="1"/>
          </p:cNvSpPr>
          <p:nvPr>
            <p:ph type="sldNum" sz="quarter" idx="12"/>
          </p:nvPr>
        </p:nvSpPr>
        <p:spPr/>
        <p:txBody>
          <a:bodyPr/>
          <a:lstStyle/>
          <a:p>
            <a:fld id="{BA8B0745-A70C-964D-988D-7D3FFC199140}" type="slidenum">
              <a:rPr lang="ja-JP" altLang="en-US" smtClean="0"/>
              <a:pPr/>
              <a:t>36</a:t>
            </a:fld>
            <a:endParaRPr lang="ja-JP" altLang="en-US"/>
          </a:p>
        </p:txBody>
      </p:sp>
    </p:spTree>
    <p:extLst>
      <p:ext uri="{BB962C8B-B14F-4D97-AF65-F5344CB8AC3E}">
        <p14:creationId xmlns:p14="http://schemas.microsoft.com/office/powerpoint/2010/main" val="970701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1056D6A-A354-3C4F-8B92-AEDA5BCBF306}"/>
              </a:ext>
            </a:extLst>
          </p:cNvPr>
          <p:cNvSpPr>
            <a:spLocks noGrp="1"/>
          </p:cNvSpPr>
          <p:nvPr>
            <p:ph type="title"/>
          </p:nvPr>
        </p:nvSpPr>
        <p:spPr/>
        <p:txBody>
          <a:bodyPr/>
          <a:lstStyle/>
          <a:p>
            <a:r>
              <a:rPr kumimoji="1" lang="ja-JP" altLang="en-US" dirty="0"/>
              <a:t>ファイル</a:t>
            </a:r>
          </a:p>
        </p:txBody>
      </p:sp>
      <p:sp>
        <p:nvSpPr>
          <p:cNvPr id="3" name="コンテンツ プレースホルダー 2">
            <a:extLst>
              <a:ext uri="{FF2B5EF4-FFF2-40B4-BE49-F238E27FC236}">
                <a16:creationId xmlns:a16="http://schemas.microsoft.com/office/drawing/2014/main" id="{F737DCBD-9149-0C4A-A8C0-FFAB54D47E3A}"/>
              </a:ext>
            </a:extLst>
          </p:cNvPr>
          <p:cNvSpPr>
            <a:spLocks noGrp="1"/>
          </p:cNvSpPr>
          <p:nvPr>
            <p:ph idx="1"/>
          </p:nvPr>
        </p:nvSpPr>
        <p:spPr/>
        <p:txBody>
          <a:bodyPr/>
          <a:lstStyle/>
          <a:p>
            <a:r>
              <a:rPr kumimoji="1" lang="ja-JP" altLang="en-US" dirty="0"/>
              <a:t>こういうやつ</a:t>
            </a:r>
            <a:endParaRPr kumimoji="1" lang="en-US" altLang="ja-JP" dirty="0"/>
          </a:p>
          <a:p>
            <a:endParaRPr kumimoji="1" lang="en-US" altLang="ja-JP" dirty="0"/>
          </a:p>
          <a:p>
            <a:r>
              <a:rPr lang="ja-JP" altLang="en-US" dirty="0"/>
              <a:t>これは何？</a:t>
            </a:r>
            <a:endParaRPr lang="en-US" altLang="ja-JP" dirty="0"/>
          </a:p>
          <a:p>
            <a:pPr lvl="1"/>
            <a:r>
              <a:rPr lang="ja-JP" altLang="en-US" dirty="0"/>
              <a:t>正しく説明できますか？</a:t>
            </a:r>
            <a:endParaRPr lang="en-US" altLang="ja-JP" dirty="0"/>
          </a:p>
          <a:p>
            <a:pPr lvl="1"/>
            <a:r>
              <a:rPr lang="ja-JP" altLang="en-US" dirty="0"/>
              <a:t>私も自信なし</a:t>
            </a:r>
            <a:endParaRPr lang="en-US" altLang="ja-JP" dirty="0"/>
          </a:p>
          <a:p>
            <a:endParaRPr kumimoji="1" lang="en-US" altLang="ja-JP" dirty="0"/>
          </a:p>
        </p:txBody>
      </p:sp>
      <p:sp>
        <p:nvSpPr>
          <p:cNvPr id="4" name="日付プレースホルダー 3">
            <a:extLst>
              <a:ext uri="{FF2B5EF4-FFF2-40B4-BE49-F238E27FC236}">
                <a16:creationId xmlns:a16="http://schemas.microsoft.com/office/drawing/2014/main" id="{7419DF12-DCA0-764E-8599-54D8F8284F84}"/>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2E700431-BA13-6342-9C12-F119A6A49C0B}"/>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8787D414-E54C-4E4E-BCEF-9CBF965BBA67}"/>
              </a:ext>
            </a:extLst>
          </p:cNvPr>
          <p:cNvSpPr>
            <a:spLocks noGrp="1"/>
          </p:cNvSpPr>
          <p:nvPr>
            <p:ph type="sldNum" sz="quarter" idx="12"/>
          </p:nvPr>
        </p:nvSpPr>
        <p:spPr/>
        <p:txBody>
          <a:bodyPr/>
          <a:lstStyle/>
          <a:p>
            <a:fld id="{BA8B0745-A70C-964D-988D-7D3FFC199140}" type="slidenum">
              <a:rPr lang="ja-JP" altLang="en-US" smtClean="0"/>
              <a:pPr/>
              <a:t>4</a:t>
            </a:fld>
            <a:endParaRPr lang="ja-JP" altLang="en-US"/>
          </a:p>
        </p:txBody>
      </p:sp>
      <p:pic>
        <p:nvPicPr>
          <p:cNvPr id="7" name="図 6">
            <a:extLst>
              <a:ext uri="{FF2B5EF4-FFF2-40B4-BE49-F238E27FC236}">
                <a16:creationId xmlns:a16="http://schemas.microsoft.com/office/drawing/2014/main" id="{5EAF4A2D-878E-9445-994B-9F81E6FFFAB1}"/>
              </a:ext>
            </a:extLst>
          </p:cNvPr>
          <p:cNvPicPr>
            <a:picLocks noChangeAspect="1"/>
          </p:cNvPicPr>
          <p:nvPr/>
        </p:nvPicPr>
        <p:blipFill>
          <a:blip r:embed="rId2"/>
          <a:stretch>
            <a:fillRect/>
          </a:stretch>
        </p:blipFill>
        <p:spPr>
          <a:xfrm>
            <a:off x="6083969" y="3304272"/>
            <a:ext cx="5727031" cy="3417203"/>
          </a:xfrm>
          <a:prstGeom prst="rect">
            <a:avLst/>
          </a:prstGeom>
        </p:spPr>
      </p:pic>
      <p:pic>
        <p:nvPicPr>
          <p:cNvPr id="8" name="図 7">
            <a:extLst>
              <a:ext uri="{FF2B5EF4-FFF2-40B4-BE49-F238E27FC236}">
                <a16:creationId xmlns:a16="http://schemas.microsoft.com/office/drawing/2014/main" id="{7444E233-A099-6248-92E5-FD1ED83B79A4}"/>
              </a:ext>
            </a:extLst>
          </p:cNvPr>
          <p:cNvPicPr>
            <a:picLocks noChangeAspect="1"/>
          </p:cNvPicPr>
          <p:nvPr/>
        </p:nvPicPr>
        <p:blipFill>
          <a:blip r:embed="rId3"/>
          <a:stretch>
            <a:fillRect/>
          </a:stretch>
        </p:blipFill>
        <p:spPr>
          <a:xfrm>
            <a:off x="6349932" y="269678"/>
            <a:ext cx="5195104" cy="3111893"/>
          </a:xfrm>
          <a:prstGeom prst="rect">
            <a:avLst/>
          </a:prstGeom>
        </p:spPr>
      </p:pic>
    </p:spTree>
    <p:extLst>
      <p:ext uri="{BB962C8B-B14F-4D97-AF65-F5344CB8AC3E}">
        <p14:creationId xmlns:p14="http://schemas.microsoft.com/office/powerpoint/2010/main" val="609302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6D430-F12B-2D43-B6D6-54BDB79B71F2}"/>
              </a:ext>
            </a:extLst>
          </p:cNvPr>
          <p:cNvSpPr>
            <a:spLocks noGrp="1"/>
          </p:cNvSpPr>
          <p:nvPr>
            <p:ph type="title"/>
          </p:nvPr>
        </p:nvSpPr>
        <p:spPr>
          <a:xfrm>
            <a:off x="838200" y="365125"/>
            <a:ext cx="11049000" cy="1325563"/>
          </a:xfrm>
        </p:spPr>
        <p:txBody>
          <a:bodyPr>
            <a:normAutofit/>
          </a:bodyPr>
          <a:lstStyle/>
          <a:p>
            <a:r>
              <a:rPr kumimoji="1" lang="ja-JP" altLang="en-US" dirty="0"/>
              <a:t>ファイルの歴史</a:t>
            </a:r>
            <a:r>
              <a:rPr kumimoji="1" lang="ja-JP" altLang="en-US" sz="2000" dirty="0"/>
              <a:t>（</a:t>
            </a:r>
            <a:r>
              <a:rPr lang="en-US" altLang="ja-JP" sz="2000" dirty="0"/>
              <a:t>Wikipedia</a:t>
            </a:r>
            <a:r>
              <a:rPr lang="ja-JP" altLang="en-US" sz="2000" dirty="0"/>
              <a:t>から教えてもらったもので恐縮ですが・・・</a:t>
            </a:r>
            <a:r>
              <a:rPr kumimoji="1" lang="ja-JP" altLang="en-US" sz="2000" dirty="0"/>
              <a:t>）</a:t>
            </a:r>
            <a:endParaRPr kumimoji="1" lang="ja-JP" altLang="en-US" dirty="0"/>
          </a:p>
        </p:txBody>
      </p:sp>
      <p:sp>
        <p:nvSpPr>
          <p:cNvPr id="3" name="コンテンツ プレースホルダー 2">
            <a:extLst>
              <a:ext uri="{FF2B5EF4-FFF2-40B4-BE49-F238E27FC236}">
                <a16:creationId xmlns:a16="http://schemas.microsoft.com/office/drawing/2014/main" id="{1CDBBB08-0B2E-F047-9B87-F4FE5194E66C}"/>
              </a:ext>
            </a:extLst>
          </p:cNvPr>
          <p:cNvSpPr>
            <a:spLocks noGrp="1"/>
          </p:cNvSpPr>
          <p:nvPr>
            <p:ph idx="1"/>
          </p:nvPr>
        </p:nvSpPr>
        <p:spPr>
          <a:xfrm>
            <a:off x="838200" y="1456294"/>
            <a:ext cx="10515600" cy="4351338"/>
          </a:xfrm>
        </p:spPr>
        <p:txBody>
          <a:bodyPr>
            <a:noAutofit/>
          </a:bodyPr>
          <a:lstStyle/>
          <a:p>
            <a:r>
              <a:rPr lang="ja-JP" altLang="en-US" dirty="0"/>
              <a:t>「ファイル」という言葉が使われ始めたのは</a:t>
            </a:r>
            <a:r>
              <a:rPr lang="en-US" altLang="ja-JP" dirty="0"/>
              <a:t>1952</a:t>
            </a:r>
            <a:r>
              <a:rPr lang="ja-JP" altLang="en-US" dirty="0"/>
              <a:t>年</a:t>
            </a:r>
            <a:endParaRPr lang="en-US" altLang="ja-JP" dirty="0"/>
          </a:p>
          <a:p>
            <a:pPr lvl="1"/>
            <a:r>
              <a:rPr lang="ja-JP" altLang="en-US" dirty="0"/>
              <a:t>当初はパンチカードに格納された情報を指した</a:t>
            </a:r>
            <a:endParaRPr lang="en-US" altLang="ja-JP" dirty="0"/>
          </a:p>
          <a:p>
            <a:pPr lvl="1"/>
            <a:endParaRPr lang="en-US" altLang="ja-JP" dirty="0"/>
          </a:p>
          <a:p>
            <a:r>
              <a:rPr lang="ja-JP" altLang="en-US" dirty="0"/>
              <a:t>初期のころは装置自体をファイルと呼ぶことが多かった</a:t>
            </a:r>
            <a:endParaRPr lang="en-US" altLang="ja-JP" dirty="0"/>
          </a:p>
          <a:p>
            <a:endParaRPr lang="en-US" altLang="ja-JP" dirty="0"/>
          </a:p>
          <a:p>
            <a:r>
              <a:rPr lang="ja-JP" altLang="en-US" dirty="0"/>
              <a:t>ファイルシステム機能が</a:t>
            </a:r>
            <a:r>
              <a:rPr lang="en-US" altLang="ja-JP" dirty="0"/>
              <a:t>OS</a:t>
            </a:r>
            <a:r>
              <a:rPr lang="ja-JP" altLang="en-US" dirty="0"/>
              <a:t>に搭載され、</a:t>
            </a:r>
            <a:r>
              <a:rPr lang="en-US" altLang="ja-JP" dirty="0"/>
              <a:t>1</a:t>
            </a:r>
            <a:r>
              <a:rPr lang="ja-JP" altLang="en-US" dirty="0"/>
              <a:t>つの補助記憶装置上に複数の「ファイル」が存在するという形態が登場（</a:t>
            </a:r>
            <a:r>
              <a:rPr lang="en-US" altLang="ja-JP" dirty="0"/>
              <a:t>1962</a:t>
            </a:r>
            <a:r>
              <a:rPr lang="ja-JP" altLang="en-US" dirty="0"/>
              <a:t>年）</a:t>
            </a:r>
            <a:endParaRPr lang="en-US" altLang="ja-JP" dirty="0"/>
          </a:p>
          <a:p>
            <a:pPr lvl="1"/>
            <a:endParaRPr lang="en-US" altLang="ja-JP" dirty="0"/>
          </a:p>
          <a:p>
            <a:r>
              <a:rPr lang="ja-JP" altLang="en-US" dirty="0">
                <a:solidFill>
                  <a:srgbClr val="FF0000"/>
                </a:solidFill>
              </a:rPr>
              <a:t>一度に取り扱うデータを外部の記憶媒体にアウトプットした集まりがファイル</a:t>
            </a:r>
            <a:endParaRPr lang="en-US" altLang="ja-JP" dirty="0">
              <a:solidFill>
                <a:srgbClr val="FF0000"/>
              </a:solidFill>
            </a:endParaRPr>
          </a:p>
        </p:txBody>
      </p:sp>
      <p:sp>
        <p:nvSpPr>
          <p:cNvPr id="4" name="日付プレースホルダー 3">
            <a:extLst>
              <a:ext uri="{FF2B5EF4-FFF2-40B4-BE49-F238E27FC236}">
                <a16:creationId xmlns:a16="http://schemas.microsoft.com/office/drawing/2014/main" id="{E0FA8A7A-2A33-F84C-9264-4FAED3E2D537}"/>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3689355C-EE9B-404F-BE87-69A8F0C270C5}"/>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5513A273-0295-B14E-97C5-188D04389157}"/>
              </a:ext>
            </a:extLst>
          </p:cNvPr>
          <p:cNvSpPr>
            <a:spLocks noGrp="1"/>
          </p:cNvSpPr>
          <p:nvPr>
            <p:ph type="sldNum" sz="quarter" idx="12"/>
          </p:nvPr>
        </p:nvSpPr>
        <p:spPr/>
        <p:txBody>
          <a:bodyPr/>
          <a:lstStyle/>
          <a:p>
            <a:fld id="{BA8B0745-A70C-964D-988D-7D3FFC199140}" type="slidenum">
              <a:rPr lang="ja-JP" altLang="en-US" smtClean="0"/>
              <a:pPr/>
              <a:t>5</a:t>
            </a:fld>
            <a:endParaRPr lang="ja-JP" altLang="en-US"/>
          </a:p>
        </p:txBody>
      </p:sp>
      <p:sp>
        <p:nvSpPr>
          <p:cNvPr id="9" name="正方形/長方形 8">
            <a:extLst>
              <a:ext uri="{FF2B5EF4-FFF2-40B4-BE49-F238E27FC236}">
                <a16:creationId xmlns:a16="http://schemas.microsoft.com/office/drawing/2014/main" id="{2705BF04-53F5-624A-B23C-D3E9994A3807}"/>
              </a:ext>
            </a:extLst>
          </p:cNvPr>
          <p:cNvSpPr/>
          <p:nvPr/>
        </p:nvSpPr>
        <p:spPr>
          <a:xfrm>
            <a:off x="4953000" y="5897325"/>
            <a:ext cx="7315200" cy="369332"/>
          </a:xfrm>
          <a:prstGeom prst="rect">
            <a:avLst/>
          </a:prstGeom>
        </p:spPr>
        <p:txBody>
          <a:bodyPr wrap="square">
            <a:spAutoFit/>
          </a:bodyPr>
          <a:lstStyle/>
          <a:p>
            <a:r>
              <a:rPr lang="en-US" altLang="ja-JP" dirty="0">
                <a:hlinkClick r:id="rId2"/>
              </a:rPr>
              <a:t>Wikipedia, </a:t>
            </a:r>
            <a:r>
              <a:rPr lang="ja-JP" altLang="ja-JP" dirty="0">
                <a:hlinkClick r:id="rId2"/>
              </a:rPr>
              <a:t>ファイル (コンピュータ)</a:t>
            </a:r>
            <a:r>
              <a:rPr lang="ja-JP" altLang="en-US" dirty="0">
                <a:hlinkClick r:id="rId2"/>
              </a:rPr>
              <a:t>のページより</a:t>
            </a:r>
            <a:r>
              <a:rPr lang="en-US" altLang="ja-JP" dirty="0"/>
              <a:t> (CC-BY-SA 3.0)</a:t>
            </a:r>
            <a:endParaRPr lang="ja-JP" altLang="ja-JP" dirty="0"/>
          </a:p>
        </p:txBody>
      </p:sp>
    </p:spTree>
    <p:extLst>
      <p:ext uri="{BB962C8B-B14F-4D97-AF65-F5344CB8AC3E}">
        <p14:creationId xmlns:p14="http://schemas.microsoft.com/office/powerpoint/2010/main" val="3360455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443C08-9B94-FE42-A931-D6F0AF9DEE5B}"/>
              </a:ext>
            </a:extLst>
          </p:cNvPr>
          <p:cNvSpPr>
            <a:spLocks noGrp="1"/>
          </p:cNvSpPr>
          <p:nvPr>
            <p:ph type="title"/>
          </p:nvPr>
        </p:nvSpPr>
        <p:spPr/>
        <p:txBody>
          <a:bodyPr/>
          <a:lstStyle/>
          <a:p>
            <a:r>
              <a:rPr kumimoji="1" lang="ja-JP" altLang="en-US" dirty="0"/>
              <a:t>ファイルの歴史</a:t>
            </a:r>
            <a:r>
              <a:rPr kumimoji="1" lang="ja-JP" altLang="en-US" sz="2000" dirty="0"/>
              <a:t>（その後</a:t>
            </a:r>
            <a:r>
              <a:rPr lang="ja-JP" altLang="en-US" sz="2000" dirty="0"/>
              <a:t>。さらに</a:t>
            </a:r>
            <a:r>
              <a:rPr lang="en-US" altLang="ja-JP" sz="2000" dirty="0"/>
              <a:t>Wikipedia</a:t>
            </a:r>
            <a:r>
              <a:rPr lang="ja-JP" altLang="en-US" sz="2000" dirty="0"/>
              <a:t>から</a:t>
            </a:r>
            <a:r>
              <a:rPr kumimoji="1" lang="ja-JP" altLang="en-US" sz="2000" dirty="0"/>
              <a:t>）</a:t>
            </a:r>
          </a:p>
        </p:txBody>
      </p:sp>
      <p:sp>
        <p:nvSpPr>
          <p:cNvPr id="3" name="コンテンツ プレースホルダー 2">
            <a:extLst>
              <a:ext uri="{FF2B5EF4-FFF2-40B4-BE49-F238E27FC236}">
                <a16:creationId xmlns:a16="http://schemas.microsoft.com/office/drawing/2014/main" id="{4494D34D-3DB2-6B41-80D7-68B71D1BDBE1}"/>
              </a:ext>
            </a:extLst>
          </p:cNvPr>
          <p:cNvSpPr>
            <a:spLocks noGrp="1"/>
          </p:cNvSpPr>
          <p:nvPr>
            <p:ph idx="1"/>
          </p:nvPr>
        </p:nvSpPr>
        <p:spPr>
          <a:xfrm>
            <a:off x="287867" y="1825625"/>
            <a:ext cx="11379199" cy="4351338"/>
          </a:xfrm>
        </p:spPr>
        <p:txBody>
          <a:bodyPr/>
          <a:lstStyle/>
          <a:p>
            <a:r>
              <a:rPr lang="ja-JP" altLang="en-US" dirty="0"/>
              <a:t>・・・しかし、オブジェクト指向の考え方を導入し使用者を中心においたアップルの</a:t>
            </a:r>
            <a:r>
              <a:rPr lang="en-US" altLang="ja-JP" dirty="0"/>
              <a:t>Macintosh</a:t>
            </a:r>
            <a:r>
              <a:rPr lang="ja-JP" altLang="en-US" dirty="0"/>
              <a:t>において、ファイルの取扱いにリソースの概念が取り入れられた</a:t>
            </a:r>
            <a:endParaRPr lang="en-US" altLang="ja-JP" dirty="0"/>
          </a:p>
          <a:p>
            <a:endParaRPr kumimoji="1" lang="en-US" altLang="ja-JP" dirty="0"/>
          </a:p>
          <a:p>
            <a:r>
              <a:rPr lang="ja-JP" altLang="en-US" dirty="0"/>
              <a:t>ファイル内にデータとともにリソースを保管したことで、ファイル作成後は、そのファイルを選択すれば（たとえば</a:t>
            </a:r>
            <a:r>
              <a:rPr lang="en-US" altLang="ja-JP" dirty="0"/>
              <a:t>GUI</a:t>
            </a:r>
            <a:r>
              <a:rPr lang="ja-JP" altLang="en-US" dirty="0"/>
              <a:t>画面上でファイルを選択するためダブルクリックすれば）、オペレーティングシステムによって最適なアプリケーションが選択される（起動される）ようになった</a:t>
            </a:r>
            <a:endParaRPr lang="en-US" altLang="ja-JP" dirty="0"/>
          </a:p>
          <a:p>
            <a:pPr marL="0" indent="0">
              <a:buNone/>
            </a:pPr>
            <a:endParaRPr kumimoji="1" lang="ja-JP" altLang="en-US" dirty="0"/>
          </a:p>
        </p:txBody>
      </p:sp>
      <p:sp>
        <p:nvSpPr>
          <p:cNvPr id="4" name="日付プレースホルダー 3">
            <a:extLst>
              <a:ext uri="{FF2B5EF4-FFF2-40B4-BE49-F238E27FC236}">
                <a16:creationId xmlns:a16="http://schemas.microsoft.com/office/drawing/2014/main" id="{50A1D986-5A41-BA46-B18E-724867839A75}"/>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1E4987FF-4E99-D541-9E15-F624BCF6F5FD}"/>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AB7CA7C9-C6EC-0E4E-B709-7F22F1D9F902}"/>
              </a:ext>
            </a:extLst>
          </p:cNvPr>
          <p:cNvSpPr>
            <a:spLocks noGrp="1"/>
          </p:cNvSpPr>
          <p:nvPr>
            <p:ph type="sldNum" sz="quarter" idx="12"/>
          </p:nvPr>
        </p:nvSpPr>
        <p:spPr/>
        <p:txBody>
          <a:bodyPr/>
          <a:lstStyle/>
          <a:p>
            <a:fld id="{BA8B0745-A70C-964D-988D-7D3FFC199140}" type="slidenum">
              <a:rPr lang="ja-JP" altLang="en-US" smtClean="0"/>
              <a:pPr/>
              <a:t>6</a:t>
            </a:fld>
            <a:endParaRPr lang="ja-JP" altLang="en-US"/>
          </a:p>
        </p:txBody>
      </p:sp>
      <p:sp>
        <p:nvSpPr>
          <p:cNvPr id="7" name="正方形/長方形 6">
            <a:extLst>
              <a:ext uri="{FF2B5EF4-FFF2-40B4-BE49-F238E27FC236}">
                <a16:creationId xmlns:a16="http://schemas.microsoft.com/office/drawing/2014/main" id="{6A75C3E6-DD96-A843-B808-B3A00F5CBE25}"/>
              </a:ext>
            </a:extLst>
          </p:cNvPr>
          <p:cNvSpPr/>
          <p:nvPr/>
        </p:nvSpPr>
        <p:spPr>
          <a:xfrm>
            <a:off x="4953000" y="5897325"/>
            <a:ext cx="7315200" cy="369332"/>
          </a:xfrm>
          <a:prstGeom prst="rect">
            <a:avLst/>
          </a:prstGeom>
        </p:spPr>
        <p:txBody>
          <a:bodyPr wrap="square">
            <a:spAutoFit/>
          </a:bodyPr>
          <a:lstStyle/>
          <a:p>
            <a:r>
              <a:rPr lang="en-US" altLang="ja-JP" dirty="0">
                <a:hlinkClick r:id="rId2"/>
              </a:rPr>
              <a:t>Wikipedia, </a:t>
            </a:r>
            <a:r>
              <a:rPr lang="ja-JP" altLang="ja-JP" dirty="0">
                <a:hlinkClick r:id="rId2"/>
              </a:rPr>
              <a:t>ファイル (コンピュータ)</a:t>
            </a:r>
            <a:r>
              <a:rPr lang="ja-JP" altLang="en-US" dirty="0">
                <a:hlinkClick r:id="rId2"/>
              </a:rPr>
              <a:t>のページより</a:t>
            </a:r>
            <a:r>
              <a:rPr lang="en-US" altLang="ja-JP" dirty="0"/>
              <a:t> (CC-BY-SA 3.0)</a:t>
            </a:r>
            <a:endParaRPr lang="ja-JP" altLang="ja-JP" dirty="0"/>
          </a:p>
        </p:txBody>
      </p:sp>
    </p:spTree>
    <p:extLst>
      <p:ext uri="{BB962C8B-B14F-4D97-AF65-F5344CB8AC3E}">
        <p14:creationId xmlns:p14="http://schemas.microsoft.com/office/powerpoint/2010/main" val="2112217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202FE4-CB29-284F-B053-4AEF0EA5CFCE}"/>
              </a:ext>
            </a:extLst>
          </p:cNvPr>
          <p:cNvSpPr>
            <a:spLocks noGrp="1"/>
          </p:cNvSpPr>
          <p:nvPr>
            <p:ph type="title"/>
          </p:nvPr>
        </p:nvSpPr>
        <p:spPr/>
        <p:txBody>
          <a:bodyPr/>
          <a:lstStyle/>
          <a:p>
            <a:r>
              <a:rPr lang="ja-JP" altLang="en-US" dirty="0"/>
              <a:t>ファイルの歴史</a:t>
            </a:r>
            <a:r>
              <a:rPr lang="ja-JP" altLang="en-US" sz="2000" dirty="0"/>
              <a:t>（さらにその後。さらにさらに</a:t>
            </a:r>
            <a:r>
              <a:rPr lang="en-US" altLang="ja-JP" sz="2000" dirty="0"/>
              <a:t>Wikipedia</a:t>
            </a:r>
            <a:r>
              <a:rPr lang="ja-JP" altLang="en-US" sz="2000" dirty="0"/>
              <a:t>から）</a:t>
            </a:r>
            <a:endParaRPr kumimoji="1" lang="ja-JP" altLang="en-US" sz="2000" dirty="0"/>
          </a:p>
        </p:txBody>
      </p:sp>
      <p:sp>
        <p:nvSpPr>
          <p:cNvPr id="3" name="コンテンツ プレースホルダー 2">
            <a:extLst>
              <a:ext uri="{FF2B5EF4-FFF2-40B4-BE49-F238E27FC236}">
                <a16:creationId xmlns:a16="http://schemas.microsoft.com/office/drawing/2014/main" id="{BD9334C0-4B30-A54B-B2F3-C8C6625B63D0}"/>
              </a:ext>
            </a:extLst>
          </p:cNvPr>
          <p:cNvSpPr>
            <a:spLocks noGrp="1"/>
          </p:cNvSpPr>
          <p:nvPr>
            <p:ph idx="1"/>
          </p:nvPr>
        </p:nvSpPr>
        <p:spPr>
          <a:xfrm>
            <a:off x="838200" y="1677208"/>
            <a:ext cx="10515600" cy="4351338"/>
          </a:xfrm>
        </p:spPr>
        <p:txBody>
          <a:bodyPr/>
          <a:lstStyle/>
          <a:p>
            <a:r>
              <a:rPr lang="ja-JP" altLang="en-US" dirty="0"/>
              <a:t>一般的なパソコン利用者には、どんなアプリケーションで作ったかを事前に思い出すことなく、作成済みのファイルの名前さえ識別して選択すれば、適切なソフトウェアが起動されるようになり、これにより使い勝手が向上した</a:t>
            </a:r>
            <a:endParaRPr lang="en-US" altLang="ja-JP" dirty="0"/>
          </a:p>
          <a:p>
            <a:endParaRPr lang="en-US" altLang="ja-JP" dirty="0"/>
          </a:p>
          <a:p>
            <a:r>
              <a:rPr lang="ja-JP" altLang="en-US" dirty="0"/>
              <a:t>後、</a:t>
            </a:r>
            <a:r>
              <a:rPr lang="en-US" altLang="ja-JP" dirty="0"/>
              <a:t>Windows</a:t>
            </a:r>
            <a:r>
              <a:rPr lang="ja-JP" altLang="en-US" dirty="0"/>
              <a:t>においてこのリソースの概念は使用者には「拡張子によるアプリケーションの関連づけ」として提示されるものとして知られる</a:t>
            </a:r>
            <a:endParaRPr lang="en-US" altLang="ja-JP" dirty="0"/>
          </a:p>
          <a:p>
            <a:endParaRPr kumimoji="1" lang="en-US" altLang="ja-JP" dirty="0"/>
          </a:p>
          <a:p>
            <a:r>
              <a:rPr lang="ja-JP" altLang="en-US" dirty="0"/>
              <a:t>めでたしめでたし</a:t>
            </a:r>
            <a:endParaRPr kumimoji="1" lang="ja-JP" altLang="en-US" dirty="0"/>
          </a:p>
        </p:txBody>
      </p:sp>
      <p:sp>
        <p:nvSpPr>
          <p:cNvPr id="4" name="日付プレースホルダー 3">
            <a:extLst>
              <a:ext uri="{FF2B5EF4-FFF2-40B4-BE49-F238E27FC236}">
                <a16:creationId xmlns:a16="http://schemas.microsoft.com/office/drawing/2014/main" id="{E07E206F-31A9-094D-9D40-8FE92766DB5D}"/>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95738471-862F-0544-9982-AF78808FEBD8}"/>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58785F32-D0DC-F544-B1D7-A83F74C406A9}"/>
              </a:ext>
            </a:extLst>
          </p:cNvPr>
          <p:cNvSpPr>
            <a:spLocks noGrp="1"/>
          </p:cNvSpPr>
          <p:nvPr>
            <p:ph type="sldNum" sz="quarter" idx="12"/>
          </p:nvPr>
        </p:nvSpPr>
        <p:spPr/>
        <p:txBody>
          <a:bodyPr/>
          <a:lstStyle/>
          <a:p>
            <a:fld id="{BA8B0745-A70C-964D-988D-7D3FFC199140}" type="slidenum">
              <a:rPr lang="ja-JP" altLang="en-US" smtClean="0"/>
              <a:pPr/>
              <a:t>7</a:t>
            </a:fld>
            <a:endParaRPr lang="ja-JP" altLang="en-US"/>
          </a:p>
        </p:txBody>
      </p:sp>
      <p:sp>
        <p:nvSpPr>
          <p:cNvPr id="7" name="正方形/長方形 6">
            <a:extLst>
              <a:ext uri="{FF2B5EF4-FFF2-40B4-BE49-F238E27FC236}">
                <a16:creationId xmlns:a16="http://schemas.microsoft.com/office/drawing/2014/main" id="{09BC8258-C24E-2740-8A77-A2C5A9DB11F3}"/>
              </a:ext>
            </a:extLst>
          </p:cNvPr>
          <p:cNvSpPr/>
          <p:nvPr/>
        </p:nvSpPr>
        <p:spPr>
          <a:xfrm>
            <a:off x="4953000" y="5897325"/>
            <a:ext cx="7315200" cy="369332"/>
          </a:xfrm>
          <a:prstGeom prst="rect">
            <a:avLst/>
          </a:prstGeom>
        </p:spPr>
        <p:txBody>
          <a:bodyPr wrap="square">
            <a:spAutoFit/>
          </a:bodyPr>
          <a:lstStyle/>
          <a:p>
            <a:r>
              <a:rPr lang="en-US" altLang="ja-JP" dirty="0">
                <a:hlinkClick r:id="rId2"/>
              </a:rPr>
              <a:t>Wikipedia, </a:t>
            </a:r>
            <a:r>
              <a:rPr lang="ja-JP" altLang="ja-JP" dirty="0">
                <a:hlinkClick r:id="rId2"/>
              </a:rPr>
              <a:t>ファイル (コンピュータ)</a:t>
            </a:r>
            <a:r>
              <a:rPr lang="ja-JP" altLang="en-US" dirty="0">
                <a:hlinkClick r:id="rId2"/>
              </a:rPr>
              <a:t>のページより</a:t>
            </a:r>
            <a:r>
              <a:rPr lang="en-US" altLang="ja-JP" dirty="0"/>
              <a:t> (CC-BY-SA 3.0)</a:t>
            </a:r>
            <a:endParaRPr lang="ja-JP" altLang="ja-JP" dirty="0"/>
          </a:p>
        </p:txBody>
      </p:sp>
    </p:spTree>
    <p:extLst>
      <p:ext uri="{BB962C8B-B14F-4D97-AF65-F5344CB8AC3E}">
        <p14:creationId xmlns:p14="http://schemas.microsoft.com/office/powerpoint/2010/main" val="3043222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953D71B7-B343-FE4E-BC02-570CD5A87AFB}"/>
              </a:ext>
            </a:extLst>
          </p:cNvPr>
          <p:cNvPicPr>
            <a:picLocks noChangeAspect="1"/>
          </p:cNvPicPr>
          <p:nvPr/>
        </p:nvPicPr>
        <p:blipFill>
          <a:blip r:embed="rId3"/>
          <a:stretch>
            <a:fillRect/>
          </a:stretch>
        </p:blipFill>
        <p:spPr>
          <a:xfrm>
            <a:off x="9622969" y="2984467"/>
            <a:ext cx="2399280" cy="2601324"/>
          </a:xfrm>
          <a:prstGeom prst="rect">
            <a:avLst/>
          </a:prstGeom>
        </p:spPr>
      </p:pic>
      <p:sp>
        <p:nvSpPr>
          <p:cNvPr id="2" name="タイトル 1">
            <a:extLst>
              <a:ext uri="{FF2B5EF4-FFF2-40B4-BE49-F238E27FC236}">
                <a16:creationId xmlns:a16="http://schemas.microsoft.com/office/drawing/2014/main" id="{47563433-8C96-5442-AF6D-B60201702C55}"/>
              </a:ext>
            </a:extLst>
          </p:cNvPr>
          <p:cNvSpPr>
            <a:spLocks noGrp="1"/>
          </p:cNvSpPr>
          <p:nvPr>
            <p:ph type="title"/>
          </p:nvPr>
        </p:nvSpPr>
        <p:spPr/>
        <p:txBody>
          <a:bodyPr/>
          <a:lstStyle/>
          <a:p>
            <a:r>
              <a:rPr lang="ja-JP" altLang="en-US" dirty="0"/>
              <a:t>その結果（ざっくり）</a:t>
            </a:r>
            <a:endParaRPr kumimoji="1" lang="ja-JP" altLang="en-US" dirty="0"/>
          </a:p>
        </p:txBody>
      </p:sp>
      <p:sp>
        <p:nvSpPr>
          <p:cNvPr id="3" name="コンテンツ プレースホルダー 2">
            <a:extLst>
              <a:ext uri="{FF2B5EF4-FFF2-40B4-BE49-F238E27FC236}">
                <a16:creationId xmlns:a16="http://schemas.microsoft.com/office/drawing/2014/main" id="{0EA4E2FC-30C6-5E48-924E-974E3C53A1AA}"/>
              </a:ext>
            </a:extLst>
          </p:cNvPr>
          <p:cNvSpPr>
            <a:spLocks noGrp="1"/>
          </p:cNvSpPr>
          <p:nvPr>
            <p:ph idx="1"/>
          </p:nvPr>
        </p:nvSpPr>
        <p:spPr>
          <a:xfrm>
            <a:off x="257629" y="1450885"/>
            <a:ext cx="10828867" cy="4351338"/>
          </a:xfrm>
        </p:spPr>
        <p:txBody>
          <a:bodyPr/>
          <a:lstStyle/>
          <a:p>
            <a:r>
              <a:rPr kumimoji="1" lang="ja-JP" altLang="en-US" dirty="0"/>
              <a:t>よかったこと</a:t>
            </a:r>
            <a:endParaRPr kumimoji="1" lang="en-US" altLang="ja-JP" dirty="0"/>
          </a:p>
          <a:p>
            <a:pPr lvl="1"/>
            <a:r>
              <a:rPr kumimoji="1" lang="ja-JP" altLang="en-US" dirty="0"/>
              <a:t>便利になった</a:t>
            </a:r>
            <a:endParaRPr kumimoji="1" lang="en-US" altLang="ja-JP" dirty="0"/>
          </a:p>
          <a:p>
            <a:pPr lvl="2"/>
            <a:r>
              <a:rPr lang="ja-JP" altLang="en-US" dirty="0"/>
              <a:t>それを否定する人はいないはず</a:t>
            </a:r>
            <a:endParaRPr lang="en-US" altLang="ja-JP" dirty="0"/>
          </a:p>
          <a:p>
            <a:pPr lvl="1"/>
            <a:r>
              <a:rPr lang="ja-JP" altLang="en-US" dirty="0"/>
              <a:t>コンピュータがよく分からない人でも仕事ができるようになった</a:t>
            </a:r>
            <a:endParaRPr lang="en-US" altLang="ja-JP" dirty="0"/>
          </a:p>
          <a:p>
            <a:pPr lvl="2"/>
            <a:r>
              <a:rPr lang="ja-JP" altLang="en-US" dirty="0"/>
              <a:t>これも良いこと</a:t>
            </a:r>
            <a:endParaRPr lang="en-US" altLang="ja-JP" dirty="0"/>
          </a:p>
          <a:p>
            <a:pPr lvl="2"/>
            <a:r>
              <a:rPr lang="ja-JP" altLang="en-US" dirty="0"/>
              <a:t>私も「よく分からない人」だった（始めて触ったのは大学生のとき）</a:t>
            </a:r>
            <a:endParaRPr lang="en-US" altLang="ja-JP" dirty="0"/>
          </a:p>
          <a:p>
            <a:endParaRPr lang="en-US" altLang="ja-JP" dirty="0"/>
          </a:p>
          <a:p>
            <a:r>
              <a:rPr lang="ja-JP" altLang="en-US" dirty="0"/>
              <a:t>よかったとは言えないこと</a:t>
            </a:r>
            <a:endParaRPr lang="en-US" altLang="ja-JP" dirty="0"/>
          </a:p>
          <a:p>
            <a:pPr lvl="1"/>
            <a:r>
              <a:rPr lang="ja-JP" altLang="en-US" dirty="0"/>
              <a:t>不用意にファイルをクリックして事故</a:t>
            </a:r>
            <a:endParaRPr lang="en-US" altLang="ja-JP" dirty="0"/>
          </a:p>
          <a:p>
            <a:pPr lvl="2"/>
            <a:r>
              <a:rPr lang="ja-JP" altLang="en-US" dirty="0"/>
              <a:t>ウイルスなど</a:t>
            </a:r>
          </a:p>
          <a:p>
            <a:pPr lvl="1"/>
            <a:r>
              <a:rPr lang="ja-JP" altLang="en-US" dirty="0"/>
              <a:t>コンピュータがよく分からない人の声が大きくなった</a:t>
            </a:r>
            <a:endParaRPr lang="en-US" altLang="ja-JP" dirty="0"/>
          </a:p>
        </p:txBody>
      </p:sp>
      <p:sp>
        <p:nvSpPr>
          <p:cNvPr id="4" name="日付プレースホルダー 3">
            <a:extLst>
              <a:ext uri="{FF2B5EF4-FFF2-40B4-BE49-F238E27FC236}">
                <a16:creationId xmlns:a16="http://schemas.microsoft.com/office/drawing/2014/main" id="{6571C8E9-55E9-B040-A498-5F8FADCCCA9B}"/>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805DB634-0DCB-0D45-A6B7-BDC4934767FD}"/>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1E4BD2E1-5041-364E-AA56-F2CAAC9D7773}"/>
              </a:ext>
            </a:extLst>
          </p:cNvPr>
          <p:cNvSpPr>
            <a:spLocks noGrp="1"/>
          </p:cNvSpPr>
          <p:nvPr>
            <p:ph type="sldNum" sz="quarter" idx="12"/>
          </p:nvPr>
        </p:nvSpPr>
        <p:spPr/>
        <p:txBody>
          <a:bodyPr/>
          <a:lstStyle/>
          <a:p>
            <a:fld id="{BA8B0745-A70C-964D-988D-7D3FFC199140}" type="slidenum">
              <a:rPr lang="ja-JP" altLang="en-US" smtClean="0"/>
              <a:pPr/>
              <a:t>8</a:t>
            </a:fld>
            <a:endParaRPr lang="ja-JP" altLang="en-US"/>
          </a:p>
        </p:txBody>
      </p:sp>
      <p:sp>
        <p:nvSpPr>
          <p:cNvPr id="10" name="テキスト ボックス 9">
            <a:extLst>
              <a:ext uri="{FF2B5EF4-FFF2-40B4-BE49-F238E27FC236}">
                <a16:creationId xmlns:a16="http://schemas.microsoft.com/office/drawing/2014/main" id="{1D607EFC-30E1-7A4E-B349-787B6F917E32}"/>
              </a:ext>
            </a:extLst>
          </p:cNvPr>
          <p:cNvSpPr txBox="1"/>
          <p:nvPr/>
        </p:nvSpPr>
        <p:spPr>
          <a:xfrm>
            <a:off x="9578952" y="5448280"/>
            <a:ext cx="2561920" cy="707886"/>
          </a:xfrm>
          <a:prstGeom prst="rect">
            <a:avLst/>
          </a:prstGeom>
          <a:noFill/>
        </p:spPr>
        <p:txBody>
          <a:bodyPr wrap="none" rtlCol="0">
            <a:spAutoFit/>
          </a:bodyPr>
          <a:lstStyle/>
          <a:p>
            <a:pPr algn="ctr"/>
            <a:r>
              <a:rPr kumimoji="1" lang="ja-JP" altLang="en-US" sz="2000" dirty="0">
                <a:solidFill>
                  <a:srgbClr val="FF0000"/>
                </a:solidFill>
              </a:rPr>
              <a:t>注意</a:t>
            </a:r>
            <a:r>
              <a:rPr kumimoji="1" lang="en-US" altLang="ja-JP" sz="2000" dirty="0">
                <a:solidFill>
                  <a:srgbClr val="FF0000"/>
                </a:solidFill>
              </a:rPr>
              <a:t>: </a:t>
            </a:r>
            <a:r>
              <a:rPr kumimoji="1" lang="ja-JP" altLang="en-US" sz="2000" dirty="0">
                <a:solidFill>
                  <a:srgbClr val="FF0000"/>
                </a:solidFill>
              </a:rPr>
              <a:t>中身は「</a:t>
            </a:r>
            <a:r>
              <a:rPr kumimoji="1" lang="en-US" altLang="ja-JP" sz="2000" dirty="0" err="1">
                <a:solidFill>
                  <a:srgbClr val="FF0000"/>
                </a:solidFill>
              </a:rPr>
              <a:t>aho</a:t>
            </a:r>
            <a:r>
              <a:rPr kumimoji="1" lang="ja-JP" altLang="en-US" sz="2000" dirty="0">
                <a:solidFill>
                  <a:srgbClr val="FF0000"/>
                </a:solidFill>
              </a:rPr>
              <a:t>」</a:t>
            </a:r>
            <a:br>
              <a:rPr kumimoji="1" lang="en-US" altLang="ja-JP" sz="2000" dirty="0">
                <a:solidFill>
                  <a:srgbClr val="FF0000"/>
                </a:solidFill>
              </a:rPr>
            </a:br>
            <a:r>
              <a:rPr kumimoji="1" lang="ja-JP" altLang="en-US" sz="2000" dirty="0">
                <a:solidFill>
                  <a:srgbClr val="FF0000"/>
                </a:solidFill>
              </a:rPr>
              <a:t>というテキスト</a:t>
            </a:r>
          </a:p>
        </p:txBody>
      </p:sp>
    </p:spTree>
    <p:extLst>
      <p:ext uri="{BB962C8B-B14F-4D97-AF65-F5344CB8AC3E}">
        <p14:creationId xmlns:p14="http://schemas.microsoft.com/office/powerpoint/2010/main" val="469843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3FB911-A369-A548-BA85-3D09ACE2EF43}"/>
              </a:ext>
            </a:extLst>
          </p:cNvPr>
          <p:cNvSpPr>
            <a:spLocks noGrp="1"/>
          </p:cNvSpPr>
          <p:nvPr>
            <p:ph type="title"/>
          </p:nvPr>
        </p:nvSpPr>
        <p:spPr>
          <a:xfrm>
            <a:off x="438527" y="365125"/>
            <a:ext cx="11753473" cy="1325563"/>
          </a:xfrm>
        </p:spPr>
        <p:txBody>
          <a:bodyPr/>
          <a:lstStyle/>
          <a:p>
            <a:r>
              <a:rPr kumimoji="1" lang="ja-JP" altLang="en-US" dirty="0"/>
              <a:t>ファイルに対するマジョリティーの</a:t>
            </a:r>
            <a:r>
              <a:rPr lang="ja-JP" altLang="en-US" dirty="0"/>
              <a:t>「理解」</a:t>
            </a:r>
            <a:endParaRPr kumimoji="1" lang="ja-JP" altLang="en-US" dirty="0"/>
          </a:p>
        </p:txBody>
      </p:sp>
      <p:sp>
        <p:nvSpPr>
          <p:cNvPr id="3" name="コンテンツ プレースホルダー 2">
            <a:extLst>
              <a:ext uri="{FF2B5EF4-FFF2-40B4-BE49-F238E27FC236}">
                <a16:creationId xmlns:a16="http://schemas.microsoft.com/office/drawing/2014/main" id="{C4999D08-6126-4240-9B39-D0EDF4E64230}"/>
              </a:ext>
            </a:extLst>
          </p:cNvPr>
          <p:cNvSpPr>
            <a:spLocks noGrp="1"/>
          </p:cNvSpPr>
          <p:nvPr>
            <p:ph idx="1"/>
          </p:nvPr>
        </p:nvSpPr>
        <p:spPr>
          <a:xfrm>
            <a:off x="838199" y="1825625"/>
            <a:ext cx="10913533" cy="4105275"/>
          </a:xfrm>
        </p:spPr>
        <p:txBody>
          <a:bodyPr/>
          <a:lstStyle/>
          <a:p>
            <a:r>
              <a:rPr lang="ja-JP" altLang="en-US" dirty="0"/>
              <a:t>あるファイルは専用のアプリケーションでしか開けないのが普通</a:t>
            </a:r>
            <a:endParaRPr lang="en-US" altLang="ja-JP" sz="2000" dirty="0"/>
          </a:p>
          <a:p>
            <a:pPr lvl="1"/>
            <a:r>
              <a:rPr kumimoji="1" lang="ja-JP" altLang="en-US" dirty="0"/>
              <a:t>別にそれは良いが・・・</a:t>
            </a:r>
            <a:endParaRPr kumimoji="1" lang="en-US" altLang="ja-JP" dirty="0"/>
          </a:p>
          <a:p>
            <a:pPr lvl="2"/>
            <a:r>
              <a:rPr kumimoji="1" lang="ja-JP" altLang="en-US" sz="2400" dirty="0"/>
              <a:t>オフィススイートを売りさばく会社の儲けの構造の一部</a:t>
            </a:r>
            <a:endParaRPr kumimoji="1" lang="en-US" altLang="ja-JP" sz="2400" dirty="0"/>
          </a:p>
          <a:p>
            <a:pPr lvl="2"/>
            <a:r>
              <a:rPr lang="ja-JP" altLang="en-US" sz="2400" dirty="0"/>
              <a:t>エクセル方眼紙の遠因</a:t>
            </a:r>
            <a:br>
              <a:rPr lang="en-US" altLang="ja-JP" sz="2400" dirty="0"/>
            </a:br>
            <a:r>
              <a:rPr lang="ja-JP" altLang="en-US" sz="2400" dirty="0"/>
              <a:t>（ドキュメントは</a:t>
            </a:r>
            <a:r>
              <a:rPr lang="en-US" altLang="ja-JP" sz="2400" dirty="0"/>
              <a:t>Word</a:t>
            </a:r>
            <a:r>
              <a:rPr lang="ja-JP" altLang="en-US" sz="2400" dirty="0"/>
              <a:t>や</a:t>
            </a:r>
            <a:r>
              <a:rPr lang="en-US" altLang="ja-JP" sz="2400" dirty="0"/>
              <a:t>Excel</a:t>
            </a:r>
            <a:r>
              <a:rPr lang="ja-JP" altLang="en-US" sz="2400" dirty="0"/>
              <a:t>でしか作れないという認識）</a:t>
            </a:r>
            <a:endParaRPr lang="en-US" altLang="ja-JP" sz="2400" dirty="0"/>
          </a:p>
          <a:p>
            <a:pPr lvl="2"/>
            <a:endParaRPr kumimoji="1" lang="en-US" altLang="ja-JP" sz="2400" dirty="0"/>
          </a:p>
          <a:p>
            <a:r>
              <a:rPr lang="ja-JP" altLang="en-US" dirty="0"/>
              <a:t>マジョリティーの「理解」はプロを誘惑</a:t>
            </a:r>
            <a:endParaRPr lang="en-US" altLang="ja-JP" dirty="0"/>
          </a:p>
          <a:p>
            <a:pPr lvl="1"/>
            <a:r>
              <a:rPr lang="ja-JP" altLang="en-US" dirty="0"/>
              <a:t>後で困るような便利機能を無批判に提供</a:t>
            </a:r>
            <a:endParaRPr lang="en-US" altLang="ja-JP" dirty="0"/>
          </a:p>
          <a:p>
            <a:pPr lvl="1"/>
            <a:r>
              <a:rPr lang="ja-JP" altLang="en-US" dirty="0"/>
              <a:t>どうせ理解できないからと決めつけてテキトーなアドバイス、商売</a:t>
            </a:r>
            <a:endParaRPr lang="en-US" altLang="ja-JP" dirty="0"/>
          </a:p>
          <a:p>
            <a:pPr lvl="1"/>
            <a:endParaRPr lang="en-US" altLang="ja-JP" dirty="0"/>
          </a:p>
          <a:p>
            <a:pPr lvl="1"/>
            <a:endParaRPr kumimoji="1" lang="en-US" altLang="ja-JP" dirty="0"/>
          </a:p>
          <a:p>
            <a:pPr lvl="2"/>
            <a:endParaRPr kumimoji="1" lang="en-US" altLang="ja-JP" dirty="0"/>
          </a:p>
        </p:txBody>
      </p:sp>
      <p:sp>
        <p:nvSpPr>
          <p:cNvPr id="4" name="日付プレースホルダー 3">
            <a:extLst>
              <a:ext uri="{FF2B5EF4-FFF2-40B4-BE49-F238E27FC236}">
                <a16:creationId xmlns:a16="http://schemas.microsoft.com/office/drawing/2014/main" id="{19F3B664-3C03-DC4F-9CFD-EBC1CC9AB1EA}"/>
              </a:ext>
            </a:extLst>
          </p:cNvPr>
          <p:cNvSpPr>
            <a:spLocks noGrp="1"/>
          </p:cNvSpPr>
          <p:nvPr>
            <p:ph type="dt" sz="half" idx="10"/>
          </p:nvPr>
        </p:nvSpPr>
        <p:spPr/>
        <p:txBody>
          <a:bodyPr/>
          <a:lstStyle/>
          <a:p>
            <a:r>
              <a:rPr kumimoji="1" lang="en-US" altLang="ja-JP"/>
              <a:t>2018/3/17</a:t>
            </a:r>
            <a:endParaRPr kumimoji="1" lang="ja-JP" altLang="en-US"/>
          </a:p>
        </p:txBody>
      </p:sp>
      <p:sp>
        <p:nvSpPr>
          <p:cNvPr id="5" name="フッター プレースホルダー 4">
            <a:extLst>
              <a:ext uri="{FF2B5EF4-FFF2-40B4-BE49-F238E27FC236}">
                <a16:creationId xmlns:a16="http://schemas.microsoft.com/office/drawing/2014/main" id="{0C7C3ADE-7296-C94A-88F2-20480877DC90}"/>
              </a:ext>
            </a:extLst>
          </p:cNvPr>
          <p:cNvSpPr>
            <a:spLocks noGrp="1"/>
          </p:cNvSpPr>
          <p:nvPr>
            <p:ph type="ftr" sz="quarter" idx="11"/>
          </p:nvPr>
        </p:nvSpPr>
        <p:spPr/>
        <p:txBody>
          <a:bodyPr/>
          <a:lstStyle/>
          <a:p>
            <a:r>
              <a:rPr kumimoji="1" lang="ja-JP" altLang="en-US"/>
              <a:t>第</a:t>
            </a:r>
            <a:r>
              <a:rPr kumimoji="1" lang="en-US" altLang="ja-JP"/>
              <a:t>35</a:t>
            </a:r>
            <a:r>
              <a:rPr kumimoji="1" lang="ja-JP" altLang="en-US"/>
              <a:t>回シェル芸勉強会</a:t>
            </a:r>
          </a:p>
        </p:txBody>
      </p:sp>
      <p:sp>
        <p:nvSpPr>
          <p:cNvPr id="6" name="スライド番号プレースホルダー 5">
            <a:extLst>
              <a:ext uri="{FF2B5EF4-FFF2-40B4-BE49-F238E27FC236}">
                <a16:creationId xmlns:a16="http://schemas.microsoft.com/office/drawing/2014/main" id="{202D7456-B016-ED48-A153-117474CECEA4}"/>
              </a:ext>
            </a:extLst>
          </p:cNvPr>
          <p:cNvSpPr>
            <a:spLocks noGrp="1"/>
          </p:cNvSpPr>
          <p:nvPr>
            <p:ph type="sldNum" sz="quarter" idx="12"/>
          </p:nvPr>
        </p:nvSpPr>
        <p:spPr/>
        <p:txBody>
          <a:bodyPr/>
          <a:lstStyle/>
          <a:p>
            <a:fld id="{BA8B0745-A70C-964D-988D-7D3FFC199140}" type="slidenum">
              <a:rPr lang="ja-JP" altLang="en-US" smtClean="0"/>
              <a:pPr/>
              <a:t>9</a:t>
            </a:fld>
            <a:endParaRPr lang="ja-JP" altLang="en-US"/>
          </a:p>
        </p:txBody>
      </p:sp>
    </p:spTree>
    <p:extLst>
      <p:ext uri="{BB962C8B-B14F-4D97-AF65-F5344CB8AC3E}">
        <p14:creationId xmlns:p14="http://schemas.microsoft.com/office/powerpoint/2010/main" val="1662757031"/>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TotalTime>
  <Words>1983</Words>
  <Application>Microsoft Macintosh PowerPoint</Application>
  <PresentationFormat>ワイド画面</PresentationFormat>
  <Paragraphs>381</Paragraphs>
  <Slides>36</Slides>
  <Notes>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36</vt:i4>
      </vt:variant>
    </vt:vector>
  </HeadingPairs>
  <TitlesOfParts>
    <vt:vector size="41" baseType="lpstr">
      <vt:lpstr>Yu Gothic</vt:lpstr>
      <vt:lpstr>Yu Gothic Light</vt:lpstr>
      <vt:lpstr>Arial</vt:lpstr>
      <vt:lpstr>Courier</vt:lpstr>
      <vt:lpstr>ホワイト</vt:lpstr>
      <vt:lpstr>jus &amp; USP友の会共催 シェル勉強会@関西 （第34回いつも難しい問題ばっかり出す上田が真面目に考えた初心者用シェル芸勉強会）</vt:lpstr>
      <vt:lpstr>contents</vt:lpstr>
      <vt:lpstr>1: シェル芸とは</vt:lpstr>
      <vt:lpstr>ファイル</vt:lpstr>
      <vt:lpstr>ファイルの歴史（Wikipediaから教えてもらったもので恐縮ですが・・・）</vt:lpstr>
      <vt:lpstr>ファイルの歴史（その後。さらにWikipediaから）</vt:lpstr>
      <vt:lpstr>ファイルの歴史（さらにその後。さらにさらにWikipediaから）</vt:lpstr>
      <vt:lpstr>その結果（ざっくり）</vt:lpstr>
      <vt:lpstr>ファイルに対するマジョリティーの「理解」</vt:lpstr>
      <vt:lpstr>テキトーな仕事の例</vt:lpstr>
      <vt:lpstr>ユーザはどうあるべき？</vt:lpstr>
      <vt:lpstr>テキストファイル</vt:lpstr>
      <vt:lpstr>テキストへの回帰</vt:lpstr>
      <vt:lpstr>コマンドとテキスト</vt:lpstr>
      <vt:lpstr>「シェル芸」の活動</vt:lpstr>
      <vt:lpstr>界隈の人々の シェル芸活動</vt:lpstr>
      <vt:lpstr>まとめ</vt:lpstr>
      <vt:lpstr>2: 練習</vt:lpstr>
      <vt:lpstr>コマンド</vt:lpstr>
      <vt:lpstr>フィルタコマンド（と、そのお友達コマンド）</vt:lpstr>
      <vt:lpstr>組み合わせると少し便利に</vt:lpstr>
      <vt:lpstr>もっと組み合わせるともっと便利に</vt:lpstr>
      <vt:lpstr>どういうことか？</vt:lpstr>
      <vt:lpstr>誰でもできるの？</vt:lpstr>
      <vt:lpstr>組み合わせが思いつかない！という人は</vt:lpstr>
      <vt:lpstr>AWK（GNU Awk）</vt:lpstr>
      <vt:lpstr>パターンの練習</vt:lpstr>
      <vt:lpstr>パターンの練習（続き）</vt:lpstr>
      <vt:lpstr>アクションの練習</vt:lpstr>
      <vt:lpstr>パターン+アクション</vt:lpstr>
      <vt:lpstr>sed（GNU sed）</vt:lpstr>
      <vt:lpstr>sed + 正規表現</vt:lpstr>
      <vt:lpstr>後方参照</vt:lpstr>
      <vt:lpstr>3: シェル芸勉強会</vt:lpstr>
      <vt:lpstr>今回の問題</vt:lpstr>
      <vt:lpstr>PowerPoint プレゼンテーション</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jus共催 第31回朝からだと 疲れるから午後からで ええじゃろシェル芸勉強会</dc:title>
  <dc:creator>上田　隆一</dc:creator>
  <cp:lastModifiedBy>上田　隆一</cp:lastModifiedBy>
  <cp:revision>364</cp:revision>
  <dcterms:created xsi:type="dcterms:W3CDTF">2017-10-07T01:12:55Z</dcterms:created>
  <dcterms:modified xsi:type="dcterms:W3CDTF">2018-03-17T01:51:12Z</dcterms:modified>
</cp:coreProperties>
</file>